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Garet" panose="020B0604020202020204" charset="0"/>
      <p:regular r:id="rId20"/>
    </p:embeddedFont>
    <p:embeddedFont>
      <p:font typeface="Garet Light" panose="020B0604020202020204" charset="0"/>
      <p:regular r:id="rId21"/>
    </p:embeddedFont>
    <p:embeddedFont>
      <p:font typeface="Open Sans" panose="020B0606030504020204" pitchFamily="3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68765" autoAdjust="0"/>
  </p:normalViewPr>
  <p:slideViewPr>
    <p:cSldViewPr>
      <p:cViewPr varScale="1">
        <p:scale>
          <a:sx n="38" d="100"/>
          <a:sy n="38" d="100"/>
        </p:scale>
        <p:origin x="166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25.11.2025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In this presentation, I will cover:</a:t>
            </a:r>
          </a:p>
          <a:p>
            <a:r>
              <a:rPr lang="en-US"/>
              <a:t>First, a brief introduction to the topic,</a:t>
            </a:r>
          </a:p>
          <a:p>
            <a:r>
              <a:rPr lang="en-US"/>
              <a:t>Then the goal of the study, followed by the research methodology I followed according to systematic literature review guidelines.</a:t>
            </a:r>
          </a:p>
          <a:p>
            <a:r>
              <a:rPr lang="en-US"/>
              <a:t>I will then present the outcomes, the taxonomy, summaries of five key papers, and finally the conclusion and future directions.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Develops a distributed fault-tolerance model across satellites.</a:t>
            </a:r>
          </a:p>
          <a:p>
            <a:r>
              <a:rPr lang="en-US" dirty="0"/>
              <a:t>Covers transient and permanent faults and proposes constellation-level redundancy.</a:t>
            </a:r>
          </a:p>
          <a:p>
            <a:endParaRPr lang="en-US" dirty="0"/>
          </a:p>
          <a:p>
            <a:r>
              <a:rPr lang="en-IN" b="1" dirty="0"/>
              <a:t>1. Fault Model</a:t>
            </a:r>
          </a:p>
          <a:p>
            <a:r>
              <a:rPr lang="en-IN" dirty="0"/>
              <a:t>Covers:</a:t>
            </a:r>
          </a:p>
          <a:p>
            <a:r>
              <a:rPr lang="en-IN" dirty="0"/>
              <a:t>Transient faults</a:t>
            </a:r>
          </a:p>
          <a:p>
            <a:r>
              <a:rPr lang="en-IN" dirty="0"/>
              <a:t>Permanent hardware faults</a:t>
            </a:r>
          </a:p>
          <a:p>
            <a:r>
              <a:rPr lang="en-IN" dirty="0"/>
              <a:t>Communication faults (ISL failures)</a:t>
            </a:r>
          </a:p>
          <a:p>
            <a:r>
              <a:rPr lang="en-IN" dirty="0"/>
              <a:t>Timing faults</a:t>
            </a:r>
          </a:p>
          <a:p>
            <a:r>
              <a:rPr lang="en-IN" dirty="0"/>
              <a:t>Byzantine </a:t>
            </a:r>
            <a:r>
              <a:rPr lang="en-IN" dirty="0" err="1"/>
              <a:t>behavior</a:t>
            </a:r>
            <a:endParaRPr lang="en-IN" dirty="0"/>
          </a:p>
          <a:p>
            <a:endParaRPr lang="en-US" dirty="0"/>
          </a:p>
          <a:p>
            <a:r>
              <a:rPr lang="en-US" b="1" dirty="0"/>
              <a:t>2. Distributed Replication Mechanism</a:t>
            </a:r>
          </a:p>
          <a:p>
            <a:r>
              <a:rPr lang="en-US" dirty="0"/>
              <a:t>Redundant computation replicated across multiple satellites.</a:t>
            </a:r>
          </a:p>
          <a:p>
            <a:r>
              <a:rPr lang="en-US" dirty="0"/>
              <a:t>Results cross-validated before reaching consensus.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Limitations:</a:t>
            </a:r>
          </a:p>
          <a:p>
            <a:r>
              <a:rPr lang="en-US" dirty="0"/>
              <a:t>Limited real-world constellation testing.</a:t>
            </a:r>
          </a:p>
          <a:p>
            <a:r>
              <a:rPr lang="en-US" dirty="0"/>
              <a:t>Assumes ideal synchronization among satellites.</a:t>
            </a:r>
          </a:p>
          <a:p>
            <a:endParaRPr lang="en-US" dirty="0"/>
          </a:p>
          <a:p>
            <a:r>
              <a:rPr lang="en-US" dirty="0"/>
              <a:t>Future Directions:</a:t>
            </a:r>
          </a:p>
          <a:p>
            <a:r>
              <a:rPr lang="en-US" dirty="0"/>
              <a:t>Scaling to mega-constellations and integrating ML-based system health management. Integrating machine learning for anomaly detection.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Across all 19 papers, I see that orbital edge computing is rapidly evolving, but fault tolerance remains a significant challenge.</a:t>
            </a:r>
          </a:p>
          <a:p>
            <a:endParaRPr lang="en-US" dirty="0"/>
          </a:p>
          <a:p>
            <a:r>
              <a:rPr lang="en-US" dirty="0"/>
              <a:t>Radiation is the dominant problem, and hybrid solutions that combine hardware resilience, software techniques, and system-level redundancies are most effective.</a:t>
            </a:r>
          </a:p>
          <a:p>
            <a:endParaRPr lang="en-US" dirty="0"/>
          </a:p>
          <a:p>
            <a:r>
              <a:rPr lang="en-US" dirty="0"/>
              <a:t>AI workloads are becoming central, so future systems must integrate radiation-aware AI, adaptive redundancy, and robust on-board processing pipelines.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IN" dirty="0"/>
              <a:t>My study identifies several promising directions:</a:t>
            </a:r>
          </a:p>
          <a:p>
            <a:endParaRPr lang="en-IN" dirty="0"/>
          </a:p>
          <a:p>
            <a:r>
              <a:rPr lang="en-IN" dirty="0"/>
              <a:t>Radiation-aware AI architectures</a:t>
            </a:r>
          </a:p>
          <a:p>
            <a:r>
              <a:rPr lang="en-IN" dirty="0"/>
              <a:t>Self-healing heterogeneous compute systems</a:t>
            </a:r>
          </a:p>
          <a:p>
            <a:r>
              <a:rPr lang="en-IN" dirty="0"/>
              <a:t>Distributed satellite edge clusters</a:t>
            </a:r>
          </a:p>
          <a:p>
            <a:r>
              <a:rPr lang="en-IN" dirty="0"/>
              <a:t>Ultra-low-power fault tolerance for small satellites</a:t>
            </a:r>
          </a:p>
          <a:p>
            <a:r>
              <a:rPr lang="en-IN" dirty="0"/>
              <a:t>COTS testing frameworks with real space validation</a:t>
            </a:r>
          </a:p>
          <a:p>
            <a:r>
              <a:rPr lang="en-IN" dirty="0"/>
              <a:t>Standardized reliability metrics</a:t>
            </a:r>
          </a:p>
          <a:p>
            <a:r>
              <a:rPr lang="en-IN" dirty="0"/>
              <a:t>Scalable in-orbit experimentation platforms</a:t>
            </a:r>
          </a:p>
          <a:p>
            <a:endParaRPr lang="en-IN" dirty="0"/>
          </a:p>
          <a:p>
            <a:r>
              <a:rPr lang="en-IN" dirty="0"/>
              <a:t>These are essential for safe, reliable, and autonomous orbital edge computing.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Satellites are evolving into orbital edge computers, especially with LEO constellations like Starlink, OneWeb, and Planet.</a:t>
            </a:r>
          </a:p>
          <a:p>
            <a:r>
              <a:rPr lang="en-US" dirty="0"/>
              <a:t>Instead of sending all data to Earth for processing, satellites can now process data directly onboard, enabling real-time decisions, lower latency, and autonomy.</a:t>
            </a:r>
          </a:p>
          <a:p>
            <a:endParaRPr lang="en-US" dirty="0"/>
          </a:p>
          <a:p>
            <a:r>
              <a:rPr lang="en-US" dirty="0"/>
              <a:t>However, these systems operate in one of the harshest environments possible.</a:t>
            </a:r>
          </a:p>
          <a:p>
            <a:r>
              <a:rPr lang="en-US" dirty="0"/>
              <a:t>They face:</a:t>
            </a:r>
          </a:p>
          <a:p>
            <a:endParaRPr lang="en-US" dirty="0"/>
          </a:p>
          <a:p>
            <a:r>
              <a:rPr lang="en-US" dirty="0"/>
              <a:t>1. Radiation-induced faults like SEUs (</a:t>
            </a:r>
            <a:r>
              <a:rPr lang="en-IN" dirty="0"/>
              <a:t>Single-Event Upset)</a:t>
            </a:r>
            <a:r>
              <a:rPr lang="en-US" dirty="0"/>
              <a:t> and SEFIs (</a:t>
            </a:r>
            <a:r>
              <a:rPr lang="en-IN" dirty="0"/>
              <a:t>Single-Event Functional Interrupt)</a:t>
            </a:r>
            <a:endParaRPr lang="en-US" dirty="0"/>
          </a:p>
          <a:p>
            <a:r>
              <a:rPr lang="en-US" dirty="0"/>
              <a:t>2. Thermal cycling and mechanical stress</a:t>
            </a:r>
          </a:p>
          <a:p>
            <a:r>
              <a:rPr lang="en-US" dirty="0"/>
              <a:t>3. Limited compute and energy resources</a:t>
            </a:r>
          </a:p>
          <a:p>
            <a:r>
              <a:rPr lang="en-US" dirty="0"/>
              <a:t>4. Unstable inter-satellite links</a:t>
            </a:r>
          </a:p>
          <a:p>
            <a:endParaRPr lang="en-US" dirty="0"/>
          </a:p>
          <a:p>
            <a:r>
              <a:rPr lang="en-US" dirty="0"/>
              <a:t>Because of these challenges, fault tolerance is essential.</a:t>
            </a:r>
          </a:p>
          <a:p>
            <a:r>
              <a:rPr lang="en-US" dirty="0"/>
              <a:t>If a satellite fails even briefly, it can compromise safety, mission goals, or millions of dollars in assets.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The goal of my study was to systematically analyze how fault tolerance is handled in orbital edge computing.</a:t>
            </a:r>
          </a:p>
          <a:p>
            <a:endParaRPr lang="en-US"/>
          </a:p>
          <a:p>
            <a:r>
              <a:rPr lang="en-US"/>
              <a:t>Specifically, I wanted to answer 8 research questions. These include:</a:t>
            </a:r>
          </a:p>
          <a:p>
            <a:r>
              <a:rPr lang="en-US"/>
              <a:t>What faults are most common, what fault-tolerance techniques are used, what metrics are used to evaluate reliability, what trade-offs must be considered, and what the current approaches, challenges, emerging technologies, and future research directions are.</a:t>
            </a:r>
          </a:p>
          <a:p>
            <a:endParaRPr lang="en-US"/>
          </a:p>
          <a:p>
            <a:r>
              <a:rPr lang="en-US"/>
              <a:t>All findings come strictly from peer-reviewed literature.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Here are the results of the screening process.</a:t>
            </a:r>
          </a:p>
          <a:p>
            <a:endParaRPr lang="en-US" dirty="0"/>
          </a:p>
          <a:p>
            <a:r>
              <a:rPr lang="en-US" dirty="0"/>
              <a:t>1. From the initial 222 papers</a:t>
            </a:r>
          </a:p>
          <a:p>
            <a:r>
              <a:rPr lang="en-US" dirty="0"/>
              <a:t>2. After removing duplicates: 162</a:t>
            </a:r>
          </a:p>
          <a:p>
            <a:r>
              <a:rPr lang="en-US" dirty="0"/>
              <a:t>3. After title screening: 122</a:t>
            </a:r>
          </a:p>
          <a:p>
            <a:r>
              <a:rPr lang="en-US" dirty="0"/>
              <a:t>4. After abstract and conclusion: 54</a:t>
            </a:r>
          </a:p>
          <a:p>
            <a:r>
              <a:rPr lang="en-US" dirty="0"/>
              <a:t>5. And finally, after full-text screening, 19 papers remained.</a:t>
            </a:r>
          </a:p>
          <a:p>
            <a:endParaRPr lang="en-US" dirty="0"/>
          </a:p>
          <a:p>
            <a:r>
              <a:rPr lang="en-US" dirty="0"/>
              <a:t>These 19 papers form the foundation of my taxonomy and analysis. They directly address fault tolerance in orbital edge computing.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Single Event Upsets (SEU)</a:t>
            </a:r>
          </a:p>
          <a:p>
            <a:endParaRPr lang="en-IN" dirty="0"/>
          </a:p>
          <a:p>
            <a:r>
              <a:rPr lang="en-US" dirty="0"/>
              <a:t>Based on the 19 papers, I developed a taxonomy with four major categories.</a:t>
            </a:r>
          </a:p>
          <a:p>
            <a:endParaRPr lang="en-US" b="1" dirty="0"/>
          </a:p>
          <a:p>
            <a:r>
              <a:rPr lang="en-US" b="1" dirty="0"/>
              <a:t>1. Fault Types</a:t>
            </a:r>
          </a:p>
          <a:p>
            <a:r>
              <a:rPr lang="en-US" dirty="0"/>
              <a:t>The most common faults include radiation-induced bit flips, permanent memory degradation, thermal stress, sensor errors, and communication faults from unstable inter-satellite links.</a:t>
            </a:r>
            <a:br>
              <a:rPr lang="en-US" dirty="0"/>
            </a:br>
            <a:r>
              <a:rPr lang="en-US" dirty="0"/>
              <a:t>These faults were documented across papers such as P7, P34, P37, P39, P41, and P57.</a:t>
            </a:r>
          </a:p>
          <a:p>
            <a:r>
              <a:rPr lang="en-US" b="1" dirty="0"/>
              <a:t>2. Fault-Tolerance Mechanisms</a:t>
            </a:r>
          </a:p>
          <a:p>
            <a:r>
              <a:rPr lang="en-US" dirty="0"/>
              <a:t>Fault tolerance occurs at </a:t>
            </a:r>
            <a:r>
              <a:rPr lang="en-US" b="1" dirty="0"/>
              <a:t>three levels</a:t>
            </a:r>
            <a:r>
              <a:rPr lang="en-US" dirty="0"/>
              <a:t>:</a:t>
            </a:r>
          </a:p>
          <a:p>
            <a:r>
              <a:rPr lang="en-US" b="1" dirty="0"/>
              <a:t>Hardware-level</a:t>
            </a:r>
            <a:r>
              <a:rPr lang="en-US" dirty="0"/>
              <a:t> approaches like radiation-hardened memory, triple modular redundancy, and ECCs</a:t>
            </a:r>
          </a:p>
          <a:p>
            <a:r>
              <a:rPr lang="en-US" b="1" dirty="0"/>
              <a:t>Software-level</a:t>
            </a:r>
            <a:r>
              <a:rPr lang="en-US" dirty="0"/>
              <a:t> mechanisms such as fault prediction models and redundant AI inference</a:t>
            </a:r>
          </a:p>
          <a:p>
            <a:r>
              <a:rPr lang="en-US" b="1" dirty="0"/>
              <a:t>System-level</a:t>
            </a:r>
            <a:r>
              <a:rPr lang="en-US" dirty="0"/>
              <a:t> methods like distributed redundancy across satellites and reconfigurable onboard hardware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656966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 err="1"/>
              <a:t>RadShield</a:t>
            </a:r>
            <a:r>
              <a:rPr lang="en-US" dirty="0"/>
              <a:t> proposes a </a:t>
            </a:r>
            <a:r>
              <a:rPr lang="en-US" b="1" dirty="0"/>
              <a:t>pure software-based radiation-tolerance layer</a:t>
            </a:r>
            <a:r>
              <a:rPr lang="en-US" dirty="0"/>
              <a:t> to make </a:t>
            </a:r>
            <a:r>
              <a:rPr lang="en-US" b="1" dirty="0"/>
              <a:t>COTS (Commercial Off-The-Shelf) processors usable in space</a:t>
            </a:r>
            <a:r>
              <a:rPr lang="en-US" dirty="0"/>
              <a:t> without requiring custom rad-hard hardware..</a:t>
            </a:r>
          </a:p>
          <a:p>
            <a:r>
              <a:rPr lang="en-US" dirty="0"/>
              <a:t>It adds selective hardening, memory protection, and program-level redundancy.</a:t>
            </a:r>
          </a:p>
          <a:p>
            <a:endParaRPr lang="en-US" dirty="0"/>
          </a:p>
          <a:p>
            <a:r>
              <a:rPr lang="en-US" b="1" dirty="0"/>
              <a:t>2. Memory Protection Techniques</a:t>
            </a:r>
          </a:p>
          <a:p>
            <a:r>
              <a:rPr lang="en-US" dirty="0"/>
              <a:t>Detects and corrects memory corruptions using:</a:t>
            </a:r>
          </a:p>
          <a:p>
            <a:pPr lvl="1"/>
            <a:r>
              <a:rPr lang="en-US" dirty="0"/>
              <a:t>Control-flow signatures</a:t>
            </a:r>
          </a:p>
          <a:p>
            <a:pPr lvl="1"/>
            <a:r>
              <a:rPr lang="en-US" dirty="0"/>
              <a:t>Checksums</a:t>
            </a:r>
          </a:p>
          <a:p>
            <a:pPr lvl="1"/>
            <a:r>
              <a:rPr lang="en-US" dirty="0"/>
              <a:t>Redundant variable storage</a:t>
            </a:r>
          </a:p>
          <a:p>
            <a:pPr lvl="1"/>
            <a:r>
              <a:rPr lang="en-US" dirty="0"/>
              <a:t>Software-based ECC</a:t>
            </a:r>
          </a:p>
          <a:p>
            <a:endParaRPr lang="en-US" dirty="0"/>
          </a:p>
          <a:p>
            <a:r>
              <a:rPr lang="en-US" b="1" dirty="0"/>
              <a:t>3. Systematic Fault Injection Campaign</a:t>
            </a:r>
          </a:p>
          <a:p>
            <a:r>
              <a:rPr lang="en-US" dirty="0"/>
              <a:t>They performed </a:t>
            </a:r>
            <a:r>
              <a:rPr lang="en-US" b="1" dirty="0"/>
              <a:t>extensive radiation fault-injection simulations</a:t>
            </a:r>
            <a:r>
              <a:rPr lang="en-US" dirty="0"/>
              <a:t> on benchmarks.</a:t>
            </a:r>
          </a:p>
          <a:p>
            <a:r>
              <a:rPr lang="en-US" dirty="0"/>
              <a:t>Showed significant reduction of:</a:t>
            </a:r>
          </a:p>
          <a:p>
            <a:pPr lvl="1"/>
            <a:r>
              <a:rPr lang="en-US" dirty="0"/>
              <a:t>Silent Data Corruptions (SDCs)</a:t>
            </a:r>
          </a:p>
          <a:p>
            <a:pPr lvl="1"/>
            <a:r>
              <a:rPr lang="en-US" dirty="0"/>
              <a:t>Crash rates</a:t>
            </a:r>
          </a:p>
          <a:p>
            <a:pPr lvl="1"/>
            <a:r>
              <a:rPr lang="en-US" dirty="0"/>
              <a:t>Incorrect computations</a:t>
            </a:r>
          </a:p>
          <a:p>
            <a:endParaRPr lang="en-US" dirty="0"/>
          </a:p>
          <a:p>
            <a:r>
              <a:rPr lang="en-US" dirty="0"/>
              <a:t>Limitations:</a:t>
            </a:r>
          </a:p>
          <a:p>
            <a:r>
              <a:rPr lang="en-US" dirty="0"/>
              <a:t>It lacks large-scale testing and has overhead on heavy workloads.</a:t>
            </a:r>
          </a:p>
          <a:p>
            <a:endParaRPr lang="en-US" dirty="0"/>
          </a:p>
          <a:p>
            <a:r>
              <a:rPr lang="en-US" dirty="0"/>
              <a:t>Future Directions:</a:t>
            </a:r>
          </a:p>
          <a:p>
            <a:r>
              <a:rPr lang="en-US" dirty="0"/>
              <a:t>Integrating ML-based prediction and testing in orbit.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This paper provides a </a:t>
            </a:r>
            <a:r>
              <a:rPr lang="en-US" b="1" dirty="0"/>
              <a:t>systematic survey + experimental evaluation</a:t>
            </a:r>
            <a:r>
              <a:rPr lang="en-US" dirty="0"/>
              <a:t> of how radiation affects </a:t>
            </a:r>
            <a:r>
              <a:rPr lang="en-US" b="1" dirty="0"/>
              <a:t>neural networks running on satellites</a:t>
            </a:r>
            <a:r>
              <a:rPr lang="en-US" dirty="0"/>
              <a:t>..</a:t>
            </a:r>
          </a:p>
          <a:p>
            <a:r>
              <a:rPr lang="en-US" dirty="0"/>
              <a:t>This study investigates how ML models behave under radiation faults.</a:t>
            </a:r>
          </a:p>
          <a:p>
            <a:r>
              <a:rPr lang="en-US" dirty="0"/>
              <a:t>It identifies which layers in neural networks are most vulnerable to bit flips.</a:t>
            </a:r>
          </a:p>
          <a:p>
            <a:endParaRPr lang="en-US" dirty="0"/>
          </a:p>
          <a:p>
            <a:r>
              <a:rPr lang="en-IN" b="1" dirty="0"/>
              <a:t>1. Systematic Survey</a:t>
            </a:r>
          </a:p>
          <a:p>
            <a:r>
              <a:rPr lang="en-IN" dirty="0"/>
              <a:t>Reviews:</a:t>
            </a:r>
          </a:p>
          <a:p>
            <a:r>
              <a:rPr lang="en-IN" dirty="0"/>
              <a:t>SEUs (bit flips)</a:t>
            </a:r>
          </a:p>
          <a:p>
            <a:r>
              <a:rPr lang="en-IN" dirty="0"/>
              <a:t>Multi-bit upsets</a:t>
            </a:r>
          </a:p>
          <a:p>
            <a:r>
              <a:rPr lang="en-IN" dirty="0"/>
              <a:t>SRAM susceptibility</a:t>
            </a:r>
          </a:p>
          <a:p>
            <a:r>
              <a:rPr lang="en-IN" dirty="0"/>
              <a:t>Effects on CNNs, RNNs, Transformers</a:t>
            </a:r>
          </a:p>
          <a:p>
            <a:endParaRPr lang="en-US" dirty="0"/>
          </a:p>
          <a:p>
            <a:r>
              <a:rPr lang="en-US" b="1" dirty="0"/>
              <a:t>Vulnerability Mapping</a:t>
            </a:r>
          </a:p>
          <a:p>
            <a:r>
              <a:rPr lang="en-US" dirty="0"/>
              <a:t>Findings:</a:t>
            </a:r>
          </a:p>
          <a:p>
            <a:r>
              <a:rPr lang="en-US" dirty="0"/>
              <a:t>Early convolutional layers = </a:t>
            </a:r>
            <a:r>
              <a:rPr lang="en-US" b="1" dirty="0"/>
              <a:t>more robust</a:t>
            </a:r>
            <a:r>
              <a:rPr lang="en-US" dirty="0"/>
              <a:t>.</a:t>
            </a:r>
          </a:p>
          <a:p>
            <a:r>
              <a:rPr lang="en-US" dirty="0"/>
              <a:t>Fully-connected layers &amp; </a:t>
            </a:r>
            <a:r>
              <a:rPr lang="en-US" dirty="0" err="1"/>
              <a:t>softmax</a:t>
            </a:r>
            <a:r>
              <a:rPr lang="en-US" dirty="0"/>
              <a:t> = </a:t>
            </a:r>
            <a:r>
              <a:rPr lang="en-US" b="1" dirty="0"/>
              <a:t>most vulnerable</a:t>
            </a:r>
            <a:r>
              <a:rPr lang="en-US" dirty="0"/>
              <a:t>.</a:t>
            </a:r>
          </a:p>
          <a:p>
            <a:r>
              <a:rPr lang="en-US" dirty="0"/>
              <a:t>Transformers degrade sharply under SEUs.</a:t>
            </a:r>
          </a:p>
          <a:p>
            <a:endParaRPr lang="en-US" dirty="0"/>
          </a:p>
          <a:p>
            <a:r>
              <a:rPr lang="en-US" dirty="0"/>
              <a:t>Limitations:</a:t>
            </a:r>
          </a:p>
          <a:p>
            <a:r>
              <a:rPr lang="en-US" dirty="0"/>
              <a:t>Most tests use simulated radiation.</a:t>
            </a:r>
          </a:p>
          <a:p>
            <a:endParaRPr lang="en-US" dirty="0"/>
          </a:p>
          <a:p>
            <a:r>
              <a:rPr lang="en-US" dirty="0"/>
              <a:t>Future Directions:</a:t>
            </a:r>
          </a:p>
          <a:p>
            <a:r>
              <a:rPr lang="en-US" dirty="0"/>
              <a:t>Radiation-aware model design and fault-tolerant AI accelerators.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This work presents a reconfigurable FPGA-based architecture for radiation-robust processing.</a:t>
            </a:r>
          </a:p>
          <a:p>
            <a:r>
              <a:rPr lang="en-US" dirty="0"/>
              <a:t>Faulty regions can be bypassed dynamically.</a:t>
            </a:r>
          </a:p>
          <a:p>
            <a:endParaRPr lang="en-US" dirty="0"/>
          </a:p>
          <a:p>
            <a:r>
              <a:rPr lang="en-US" b="1" dirty="0"/>
              <a:t>Field-Programmable Gate Array</a:t>
            </a:r>
            <a:endParaRPr lang="en-US" dirty="0"/>
          </a:p>
          <a:p>
            <a:r>
              <a:rPr lang="en-US" dirty="0"/>
              <a:t>A reconfigurable integrated circuit that can be programmed after manufacturing and is widely used in satellites for adaptive and radiation-tolerant computing.</a:t>
            </a:r>
          </a:p>
          <a:p>
            <a:endParaRPr lang="en-US" dirty="0"/>
          </a:p>
          <a:p>
            <a:endParaRPr lang="en-US" dirty="0"/>
          </a:p>
          <a:p>
            <a:r>
              <a:rPr lang="en-IN" b="1" dirty="0"/>
              <a:t>1. Reconfigurable FPGA Framework</a:t>
            </a:r>
          </a:p>
          <a:p>
            <a:r>
              <a:rPr lang="en-IN" dirty="0"/>
              <a:t>FPGA modules can </a:t>
            </a:r>
            <a:r>
              <a:rPr lang="en-IN" b="1" dirty="0"/>
              <a:t>route around faulty logic blocks</a:t>
            </a:r>
            <a:r>
              <a:rPr lang="en-IN" dirty="0"/>
              <a:t>.</a:t>
            </a:r>
          </a:p>
          <a:p>
            <a:r>
              <a:rPr lang="en-IN" dirty="0"/>
              <a:t>Uses </a:t>
            </a:r>
            <a:r>
              <a:rPr lang="en-IN" b="1" dirty="0"/>
              <a:t>partial dynamic reconfiguration</a:t>
            </a:r>
            <a:r>
              <a:rPr lang="en-IN" dirty="0"/>
              <a:t>.</a:t>
            </a:r>
          </a:p>
          <a:p>
            <a:endParaRPr lang="en-IN" b="1" dirty="0"/>
          </a:p>
          <a:p>
            <a:r>
              <a:rPr lang="en-IN" b="1" dirty="0"/>
              <a:t>2. Built-In Self-Test (BIST)</a:t>
            </a:r>
          </a:p>
          <a:p>
            <a:r>
              <a:rPr lang="en-IN" dirty="0"/>
              <a:t>Continuously monitors FPGA fabric.</a:t>
            </a:r>
          </a:p>
          <a:p>
            <a:r>
              <a:rPr lang="en-IN" dirty="0"/>
              <a:t>Automatically identifies radiation-damaged logic regions.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3. In-Orbit Processing Pipeline</a:t>
            </a:r>
          </a:p>
          <a:p>
            <a:r>
              <a:rPr lang="en-US" dirty="0"/>
              <a:t>Implements:</a:t>
            </a:r>
          </a:p>
          <a:p>
            <a:r>
              <a:rPr lang="en-US" dirty="0"/>
              <a:t>On-board compression</a:t>
            </a:r>
          </a:p>
          <a:p>
            <a:r>
              <a:rPr lang="en-US" dirty="0"/>
              <a:t>Feature extraction</a:t>
            </a:r>
          </a:p>
          <a:p>
            <a:r>
              <a:rPr lang="en-US" dirty="0"/>
              <a:t>Noise filtering</a:t>
            </a:r>
          </a:p>
          <a:p>
            <a:r>
              <a:rPr lang="en-US" dirty="0"/>
              <a:t>Data reduction to minimize downlink load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Limitations:</a:t>
            </a:r>
          </a:p>
          <a:p>
            <a:r>
              <a:rPr lang="en-US" dirty="0"/>
              <a:t>High FPGA resource overhead.</a:t>
            </a:r>
          </a:p>
          <a:p>
            <a:endParaRPr lang="en-US" dirty="0"/>
          </a:p>
          <a:p>
            <a:r>
              <a:rPr lang="en-US" dirty="0"/>
              <a:t>Future Directions:</a:t>
            </a:r>
          </a:p>
          <a:p>
            <a:r>
              <a:rPr lang="en-US" dirty="0"/>
              <a:t>Generalizing reconfigurable approaches to wider workloads.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/>
              <a:t>This paper evaluates the suitability of </a:t>
            </a:r>
            <a:r>
              <a:rPr lang="en-US" b="1" dirty="0"/>
              <a:t>COTS Single-Board Computers (SBCs)</a:t>
            </a:r>
            <a:r>
              <a:rPr lang="en-US" dirty="0"/>
              <a:t> for radiation-resilient nanosatellite missions.</a:t>
            </a:r>
          </a:p>
          <a:p>
            <a:endParaRPr lang="en-US" dirty="0"/>
          </a:p>
          <a:p>
            <a:r>
              <a:rPr lang="en-IN" dirty="0"/>
              <a:t>Boards </a:t>
            </a:r>
            <a:r>
              <a:rPr lang="en-IN" dirty="0" err="1"/>
              <a:t>analyzed</a:t>
            </a:r>
            <a:r>
              <a:rPr lang="en-IN" dirty="0"/>
              <a:t>:</a:t>
            </a:r>
          </a:p>
          <a:p>
            <a:r>
              <a:rPr lang="en-IN" dirty="0"/>
              <a:t>Raspberry Pi 3 &amp; 4</a:t>
            </a:r>
          </a:p>
          <a:p>
            <a:r>
              <a:rPr lang="en-IN" dirty="0"/>
              <a:t>NVIDIA Jetson Nano</a:t>
            </a:r>
          </a:p>
          <a:p>
            <a:r>
              <a:rPr lang="en-IN" dirty="0" err="1"/>
              <a:t>BeagleBone</a:t>
            </a:r>
            <a:r>
              <a:rPr lang="en-IN" dirty="0"/>
              <a:t> Black</a:t>
            </a:r>
          </a:p>
          <a:p>
            <a:r>
              <a:rPr lang="en-IN" dirty="0"/>
              <a:t>Rad-tolerant microcontrollers</a:t>
            </a:r>
          </a:p>
          <a:p>
            <a:endParaRPr lang="en-IN" dirty="0"/>
          </a:p>
          <a:p>
            <a:r>
              <a:rPr lang="en-IN" b="1" dirty="0"/>
              <a:t>1. Radiation Stress Testing</a:t>
            </a:r>
          </a:p>
          <a:p>
            <a:r>
              <a:rPr lang="en-IN" dirty="0"/>
              <a:t>Examines:</a:t>
            </a:r>
          </a:p>
          <a:p>
            <a:r>
              <a:rPr lang="en-IN" dirty="0"/>
              <a:t>Single Event Upsets (SEU)</a:t>
            </a:r>
          </a:p>
          <a:p>
            <a:r>
              <a:rPr lang="en-IN" dirty="0"/>
              <a:t>Total Ionizing Dose (TID)</a:t>
            </a:r>
          </a:p>
          <a:p>
            <a:r>
              <a:rPr lang="en-IN" dirty="0"/>
              <a:t>Thermal stress</a:t>
            </a:r>
          </a:p>
          <a:p>
            <a:r>
              <a:rPr lang="en-IN" dirty="0"/>
              <a:t>Voltage fluctuations</a:t>
            </a:r>
          </a:p>
          <a:p>
            <a:endParaRPr lang="en-IN" dirty="0"/>
          </a:p>
          <a:p>
            <a:r>
              <a:rPr lang="en-IN" b="1" dirty="0"/>
              <a:t>2. Fault Response </a:t>
            </a:r>
            <a:r>
              <a:rPr lang="en-IN" b="1" dirty="0" err="1"/>
              <a:t>Behaviors</a:t>
            </a:r>
            <a:endParaRPr lang="en-IN" b="1" dirty="0"/>
          </a:p>
          <a:p>
            <a:r>
              <a:rPr lang="en-IN" dirty="0"/>
              <a:t>Findings show:</a:t>
            </a:r>
          </a:p>
          <a:p>
            <a:r>
              <a:rPr lang="en-IN" dirty="0"/>
              <a:t>Jetson Nano: high performance, moderate radiation tolerance.</a:t>
            </a:r>
          </a:p>
          <a:p>
            <a:r>
              <a:rPr lang="en-IN" dirty="0"/>
              <a:t>Raspberry Pi: highly vulnerable to SEUs.</a:t>
            </a:r>
          </a:p>
          <a:p>
            <a:r>
              <a:rPr lang="en-IN" dirty="0"/>
              <a:t>MCU-based SBCs: robust but low performance.</a:t>
            </a:r>
          </a:p>
          <a:p>
            <a:endParaRPr lang="en-IN" dirty="0"/>
          </a:p>
          <a:p>
            <a:r>
              <a:rPr lang="en-IN" dirty="0"/>
              <a:t>Evaluates COTS boards like Jetson Nano under radiation exposure.</a:t>
            </a:r>
            <a:br>
              <a:rPr lang="en-IN" dirty="0"/>
            </a:br>
            <a:r>
              <a:rPr lang="en-IN" dirty="0"/>
              <a:t>Proposes hybrid hardware–software fault-tolerance strategies.</a:t>
            </a:r>
          </a:p>
          <a:p>
            <a:endParaRPr lang="en-IN" dirty="0"/>
          </a:p>
          <a:p>
            <a:r>
              <a:rPr lang="en-IN" b="1" dirty="0"/>
              <a:t>Limitations:</a:t>
            </a:r>
            <a:br>
              <a:rPr lang="en-IN" dirty="0"/>
            </a:br>
            <a:r>
              <a:rPr lang="en-IN" dirty="0"/>
              <a:t>COTS devices remain vulnerable and energy-intensive.</a:t>
            </a:r>
          </a:p>
          <a:p>
            <a:endParaRPr lang="en-IN" dirty="0"/>
          </a:p>
          <a:p>
            <a:r>
              <a:rPr lang="en-IN" b="1" dirty="0"/>
              <a:t>Future Directions:</a:t>
            </a:r>
            <a:br>
              <a:rPr lang="en-IN" dirty="0"/>
            </a:br>
            <a:r>
              <a:rPr lang="en-IN" dirty="0"/>
              <a:t>Resilient COTS clusters with automated failover.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nva.com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888" b="-12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1028700"/>
            <a:ext cx="5182169" cy="3023646"/>
          </a:xfrm>
          <a:custGeom>
            <a:avLst/>
            <a:gdLst/>
            <a:ahLst/>
            <a:cxnLst/>
            <a:rect l="l" t="t" r="r" b="b"/>
            <a:pathLst>
              <a:path w="5182169" h="3023646">
                <a:moveTo>
                  <a:pt x="0" y="0"/>
                </a:moveTo>
                <a:lnTo>
                  <a:pt x="5182169" y="0"/>
                </a:lnTo>
                <a:lnTo>
                  <a:pt x="5182169" y="3023646"/>
                </a:lnTo>
                <a:lnTo>
                  <a:pt x="0" y="30236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119427" y="1009650"/>
            <a:ext cx="14049145" cy="1766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4"/>
              </a:lnSpc>
            </a:pPr>
            <a:r>
              <a:rPr lang="en-US" sz="3763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FAULT TOLERANCE IN ORBITAL EDGE COMPUTING: CURRENT TRENDS, CHALLENGES, AND FUTURE DIRECTIONS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7929828"/>
            <a:ext cx="7011035" cy="1101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0"/>
              </a:lnSpc>
            </a:pPr>
            <a:r>
              <a:rPr lang="en-US" sz="2328" spc="77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COURSE: CLOUD COMPUTING AND APPLICATIONS (ENSE-885BD)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32300" y="4765027"/>
            <a:ext cx="14049145" cy="1176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04"/>
              </a:lnSpc>
            </a:pPr>
            <a:r>
              <a:rPr lang="en-US" sz="3763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STUDENT: ALIASGAR MITHAWALA</a:t>
            </a:r>
          </a:p>
          <a:p>
            <a:pPr algn="ctr">
              <a:lnSpc>
                <a:spcPts val="4704"/>
              </a:lnSpc>
            </a:pPr>
            <a:r>
              <a:rPr lang="en-US" sz="3763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STUDENT ID: 200517808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071435" y="8295728"/>
            <a:ext cx="7011035" cy="370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10"/>
              </a:lnSpc>
            </a:pPr>
            <a:r>
              <a:rPr lang="en-US" sz="2328" spc="77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DATE: WEEK-13, NOV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737373">
                      <a:alpha val="100000"/>
                    </a:srgbClr>
                  </a:gs>
                  <a:gs pos="100000">
                    <a:srgbClr val="000000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922047" y="-327444"/>
            <a:ext cx="1838648" cy="1904438"/>
          </a:xfrm>
          <a:custGeom>
            <a:avLst/>
            <a:gdLst/>
            <a:ahLst/>
            <a:cxnLst/>
            <a:rect l="l" t="t" r="r" b="b"/>
            <a:pathLst>
              <a:path w="1838648" h="1904438">
                <a:moveTo>
                  <a:pt x="0" y="0"/>
                </a:moveTo>
                <a:lnTo>
                  <a:pt x="1838649" y="0"/>
                </a:lnTo>
                <a:lnTo>
                  <a:pt x="1838649" y="1904438"/>
                </a:lnTo>
                <a:lnTo>
                  <a:pt x="0" y="190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238985" y="868363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0F0E0E"/>
                </a:solidFill>
                <a:latin typeface="Garet Light"/>
                <a:ea typeface="Garet Light"/>
                <a:cs typeface="Garet Light"/>
                <a:sym typeface="Garet Light"/>
              </a:rPr>
              <a:t>HOME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19756" y="1136571"/>
            <a:ext cx="13740403" cy="1098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PAPER-2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19756" y="2606674"/>
            <a:ext cx="15402292" cy="5481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Author and title:</a:t>
            </a: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 Lange et al. (2024), Machine Learning in Space: Surveying the robustness of on-board ML models to radiation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What has been done?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Comprehensive evaluation of ML model failures under radiation injections.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Benchmarks CNNs, RNNs, transformers for in-orbit inference reliability.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Identifies which layers are most vulnerable to bit flips.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Limitations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Focused on simulated radiation, not real space exposure.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Limited model variety compared to modern architectures.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Future Directions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Radiation-aware model training.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Fault-tolerant AI accelerators.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Adaptive redundancy for ML inference in space.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737373">
                      <a:alpha val="100000"/>
                    </a:srgbClr>
                  </a:gs>
                  <a:gs pos="100000">
                    <a:srgbClr val="000000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922047" y="-327444"/>
            <a:ext cx="1838648" cy="1904438"/>
          </a:xfrm>
          <a:custGeom>
            <a:avLst/>
            <a:gdLst/>
            <a:ahLst/>
            <a:cxnLst/>
            <a:rect l="l" t="t" r="r" b="b"/>
            <a:pathLst>
              <a:path w="1838648" h="1904438">
                <a:moveTo>
                  <a:pt x="0" y="0"/>
                </a:moveTo>
                <a:lnTo>
                  <a:pt x="1838649" y="0"/>
                </a:lnTo>
                <a:lnTo>
                  <a:pt x="1838649" y="1904438"/>
                </a:lnTo>
                <a:lnTo>
                  <a:pt x="0" y="190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238985" y="868363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0F0E0E"/>
                </a:solidFill>
                <a:latin typeface="Garet Light"/>
                <a:ea typeface="Garet Light"/>
                <a:cs typeface="Garet Light"/>
                <a:sym typeface="Garet Light"/>
              </a:rPr>
              <a:t>HOME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19756" y="1136571"/>
            <a:ext cx="13740403" cy="1098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PAPER-3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19756" y="2606674"/>
            <a:ext cx="15402292" cy="5138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Author and title: </a:t>
            </a: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Langer et al. (2023), Robust and Reconfigurable On-Board Processing for a Hyperspectral Imaging small Satellite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What has been done?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Designs a radiation-aware reconfigurable FPGA system for space imaging.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Supports adaptive partitioning to avoid faulty logic units.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Real onboard pipeline demonstrated.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Limitations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FPGA resource overhead remains high.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Only evaluated on hyperspectral workloads.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Future Directions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Generalizing reconfigurable resilience to broader tasks.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Integrating ML accelerators.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737373">
                      <a:alpha val="100000"/>
                    </a:srgbClr>
                  </a:gs>
                  <a:gs pos="100000">
                    <a:srgbClr val="000000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922047" y="-327444"/>
            <a:ext cx="1838648" cy="1904438"/>
          </a:xfrm>
          <a:custGeom>
            <a:avLst/>
            <a:gdLst/>
            <a:ahLst/>
            <a:cxnLst/>
            <a:rect l="l" t="t" r="r" b="b"/>
            <a:pathLst>
              <a:path w="1838648" h="1904438">
                <a:moveTo>
                  <a:pt x="0" y="0"/>
                </a:moveTo>
                <a:lnTo>
                  <a:pt x="1838649" y="0"/>
                </a:lnTo>
                <a:lnTo>
                  <a:pt x="1838649" y="1904438"/>
                </a:lnTo>
                <a:lnTo>
                  <a:pt x="0" y="190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238985" y="868363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0F0E0E"/>
                </a:solidFill>
                <a:latin typeface="Garet Light"/>
                <a:ea typeface="Garet Light"/>
                <a:cs typeface="Garet Light"/>
                <a:sym typeface="Garet Light"/>
              </a:rPr>
              <a:t>HOME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19756" y="1136571"/>
            <a:ext cx="13740403" cy="1098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PAPER-4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19756" y="2606674"/>
            <a:ext cx="15402292" cy="4795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Author and title:</a:t>
            </a: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 Araújo et al. (2025), COTS Small Board Computers for Resilient Sensor Data Acquisition and Processing in Nanosatellites: Challenges and Opportunities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What has been done?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Evaluates Raspberry Pi, Jetson Nano, and other COTS SBCs under radiation stress.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Proposes hybrid hardware–software protection stack.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Limitations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COTS devices still significantly vulnerable.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High thermals and energy constraints.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Future Directions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Smart redundancy across SBC clusters.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Automated failover and self-healing pipelines.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737373">
                      <a:alpha val="100000"/>
                    </a:srgbClr>
                  </a:gs>
                  <a:gs pos="100000">
                    <a:srgbClr val="000000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922047" y="-327444"/>
            <a:ext cx="1838648" cy="1904438"/>
          </a:xfrm>
          <a:custGeom>
            <a:avLst/>
            <a:gdLst/>
            <a:ahLst/>
            <a:cxnLst/>
            <a:rect l="l" t="t" r="r" b="b"/>
            <a:pathLst>
              <a:path w="1838648" h="1904438">
                <a:moveTo>
                  <a:pt x="0" y="0"/>
                </a:moveTo>
                <a:lnTo>
                  <a:pt x="1838649" y="0"/>
                </a:lnTo>
                <a:lnTo>
                  <a:pt x="1838649" y="1904438"/>
                </a:lnTo>
                <a:lnTo>
                  <a:pt x="0" y="190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238985" y="868363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0F0E0E"/>
                </a:solidFill>
                <a:latin typeface="Garet Light"/>
                <a:ea typeface="Garet Light"/>
                <a:cs typeface="Garet Light"/>
                <a:sym typeface="Garet Light"/>
              </a:rPr>
              <a:t>HOME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19756" y="1136571"/>
            <a:ext cx="13740403" cy="1098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PAPER-5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19756" y="2606674"/>
            <a:ext cx="15402292" cy="4795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Author and title:</a:t>
            </a: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 Purle-Kopacz et al. (2025), Fault Tolerant Mechanism for Space Distributed Systems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What has been done?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Defines a formal model for fault-tolerant distributed satellite computing.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Proposes end-to-end redundancy across inter-satellite networks.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Models both transient and permanent faults.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Limitations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Limited real-world constellation evaluation.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System complexity increases rapidly.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Future Directions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Application to mega-constellations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Integration with AI-driven health monitoring.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737373">
                      <a:alpha val="100000"/>
                    </a:srgbClr>
                  </a:gs>
                  <a:gs pos="100000">
                    <a:srgbClr val="000000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238985" y="868376"/>
            <a:ext cx="1453703" cy="3111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0F0E0E"/>
                </a:solidFill>
                <a:latin typeface="Garet Light"/>
                <a:ea typeface="Garet Light"/>
                <a:cs typeface="Garet Light"/>
                <a:sym typeface="Garet Light"/>
              </a:rPr>
              <a:t>HOME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1028700"/>
            <a:ext cx="16230600" cy="8103643"/>
            <a:chOff x="0" y="0"/>
            <a:chExt cx="4274726" cy="213429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74726" cy="2134293"/>
            </a:xfrm>
            <a:custGeom>
              <a:avLst/>
              <a:gdLst/>
              <a:ahLst/>
              <a:cxnLst/>
              <a:rect l="l" t="t" r="r" b="b"/>
              <a:pathLst>
                <a:path w="4274726" h="2134293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2109966"/>
                  </a:lnTo>
                  <a:cubicBezTo>
                    <a:pt x="4274726" y="2123401"/>
                    <a:pt x="4263834" y="2134293"/>
                    <a:pt x="4250399" y="2134293"/>
                  </a:cubicBezTo>
                  <a:lnTo>
                    <a:pt x="24327" y="2134293"/>
                  </a:lnTo>
                  <a:cubicBezTo>
                    <a:pt x="10891" y="2134293"/>
                    <a:pt x="0" y="2123401"/>
                    <a:pt x="0" y="2109966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0F0E0E">
                <a:alpha val="78824"/>
              </a:srgbClr>
            </a:solidFill>
            <a:ln w="19050" cap="rnd">
              <a:gradFill>
                <a:gsLst>
                  <a:gs pos="0">
                    <a:srgbClr val="000000">
                      <a:alpha val="79000"/>
                    </a:srgbClr>
                  </a:gs>
                  <a:gs pos="100000">
                    <a:srgbClr val="737373">
                      <a:alpha val="79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9525"/>
              <a:ext cx="4274726" cy="214381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2482403" y="3183142"/>
            <a:ext cx="13458942" cy="4322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85" lvl="1" indent="-334642" algn="l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Fault tolerance in orbital edge computing is maturing but still fragmented across hardware, software, and system layers.</a:t>
            </a:r>
          </a:p>
          <a:p>
            <a:pPr marL="669285" lvl="1" indent="-334642" algn="l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Radiation remains the dominant fault source; hybrid COTS + software protection is a growing trend.</a:t>
            </a:r>
          </a:p>
          <a:p>
            <a:pPr marL="669285" lvl="1" indent="-334642" algn="l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AI workloads are increasingly central, requiring radiation-aware training and inference robustness.</a:t>
            </a:r>
          </a:p>
          <a:p>
            <a:pPr marL="669285" lvl="1" indent="-334642" algn="l">
              <a:lnSpc>
                <a:spcPts val="4339"/>
              </a:lnSpc>
              <a:spcBef>
                <a:spcPct val="0"/>
              </a:spcBef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Reconfigurable and distributed approaches show strong promise.</a:t>
            </a:r>
          </a:p>
        </p:txBody>
      </p:sp>
      <p:sp>
        <p:nvSpPr>
          <p:cNvPr id="11" name="Freeform 11"/>
          <p:cNvSpPr/>
          <p:nvPr/>
        </p:nvSpPr>
        <p:spPr>
          <a:xfrm>
            <a:off x="-345511" y="-658349"/>
            <a:ext cx="3663320" cy="3675696"/>
          </a:xfrm>
          <a:custGeom>
            <a:avLst/>
            <a:gdLst/>
            <a:ahLst/>
            <a:cxnLst/>
            <a:rect l="l" t="t" r="r" b="b"/>
            <a:pathLst>
              <a:path w="3663320" h="3675696">
                <a:moveTo>
                  <a:pt x="0" y="0"/>
                </a:moveTo>
                <a:lnTo>
                  <a:pt x="3663320" y="0"/>
                </a:lnTo>
                <a:lnTo>
                  <a:pt x="3663320" y="3675696"/>
                </a:lnTo>
                <a:lnTo>
                  <a:pt x="0" y="36756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284172" y="1413348"/>
            <a:ext cx="7719656" cy="951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25"/>
              </a:lnSpc>
            </a:pPr>
            <a:r>
              <a:rPr lang="en-US" sz="61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CONCLUSION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737373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88754" y="7207936"/>
            <a:ext cx="2627865" cy="2618011"/>
          </a:xfrm>
          <a:custGeom>
            <a:avLst/>
            <a:gdLst/>
            <a:ahLst/>
            <a:cxnLst/>
            <a:rect l="l" t="t" r="r" b="b"/>
            <a:pathLst>
              <a:path w="2627865" h="2618011">
                <a:moveTo>
                  <a:pt x="0" y="0"/>
                </a:moveTo>
                <a:lnTo>
                  <a:pt x="2627866" y="0"/>
                </a:lnTo>
                <a:lnTo>
                  <a:pt x="2627866" y="2618010"/>
                </a:lnTo>
                <a:lnTo>
                  <a:pt x="0" y="26180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16777" y="1160462"/>
            <a:ext cx="12421949" cy="896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50"/>
              </a:lnSpc>
            </a:pPr>
            <a:r>
              <a:rPr lang="en-US" sz="58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FUTURE RESEARCH DIRECTIONS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316777" y="2691735"/>
            <a:ext cx="13087674" cy="5415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02"/>
              </a:lnSpc>
            </a:pPr>
            <a:r>
              <a:rPr lang="en-US" sz="3073">
                <a:solidFill>
                  <a:srgbClr val="FFCC00"/>
                </a:solidFill>
                <a:latin typeface="Garet"/>
                <a:ea typeface="Garet"/>
                <a:cs typeface="Garet"/>
                <a:sym typeface="Garet"/>
              </a:rPr>
              <a:t>Based on the 19 papers:</a:t>
            </a:r>
          </a:p>
          <a:p>
            <a:pPr marL="663464" lvl="1" indent="-331732" algn="l">
              <a:lnSpc>
                <a:spcPts val="4302"/>
              </a:lnSpc>
              <a:buAutoNum type="arabicPeriod"/>
            </a:pPr>
            <a:r>
              <a:rPr lang="en-US" sz="3073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Radiation-aware AI and ML accelerators (P37, P42)</a:t>
            </a:r>
          </a:p>
          <a:p>
            <a:pPr marL="663464" lvl="1" indent="-331732" algn="l">
              <a:lnSpc>
                <a:spcPts val="4302"/>
              </a:lnSpc>
              <a:buAutoNum type="arabicPeriod"/>
            </a:pPr>
            <a:r>
              <a:rPr lang="en-US" sz="3073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Self-healing heterogeneous compute pipelines (P47, P56)</a:t>
            </a:r>
          </a:p>
          <a:p>
            <a:pPr marL="663464" lvl="1" indent="-331732" algn="l">
              <a:lnSpc>
                <a:spcPts val="4302"/>
              </a:lnSpc>
              <a:buAutoNum type="arabicPeriod"/>
            </a:pPr>
            <a:r>
              <a:rPr lang="en-US" sz="3073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Distributed satellite edge clusters with shared redundancy (P11, P110)</a:t>
            </a:r>
          </a:p>
          <a:p>
            <a:pPr marL="663464" lvl="1" indent="-331732" algn="l">
              <a:lnSpc>
                <a:spcPts val="4302"/>
              </a:lnSpc>
              <a:buAutoNum type="arabicPeriod"/>
            </a:pPr>
            <a:r>
              <a:rPr lang="en-US" sz="3073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Ultra-low-power fault tolerance for nanosats (P113, P115)</a:t>
            </a:r>
          </a:p>
          <a:p>
            <a:pPr marL="663464" lvl="1" indent="-331732" algn="l">
              <a:lnSpc>
                <a:spcPts val="4302"/>
              </a:lnSpc>
              <a:buAutoNum type="arabicPeriod"/>
            </a:pPr>
            <a:r>
              <a:rPr lang="en-US" sz="3073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COTS reliability frameworks with real-flight validation (P56, P101)</a:t>
            </a:r>
          </a:p>
          <a:p>
            <a:pPr marL="663464" lvl="1" indent="-331732" algn="l">
              <a:lnSpc>
                <a:spcPts val="4302"/>
              </a:lnSpc>
              <a:buAutoNum type="arabicPeriod"/>
            </a:pPr>
            <a:r>
              <a:rPr lang="en-US" sz="3073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Unified metrics for fault tolerance benchmarking</a:t>
            </a:r>
          </a:p>
          <a:p>
            <a:pPr marL="663464" lvl="1" indent="-331732" algn="l">
              <a:lnSpc>
                <a:spcPts val="4302"/>
              </a:lnSpc>
              <a:spcBef>
                <a:spcPct val="0"/>
              </a:spcBef>
              <a:buAutoNum type="arabicPeriod"/>
            </a:pPr>
            <a:r>
              <a:rPr lang="en-US" sz="3073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Scalable in-orbit testing frameworks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737373">
                      <a:alpha val="100000"/>
                    </a:srgbClr>
                  </a:gs>
                  <a:gs pos="100000">
                    <a:srgbClr val="000000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6238985" y="868363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0F0E0E"/>
                </a:solidFill>
                <a:latin typeface="Garet Light"/>
                <a:ea typeface="Garet Light"/>
                <a:cs typeface="Garet Light"/>
                <a:sym typeface="Garet Light"/>
              </a:rPr>
              <a:t>HOME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119964" y="1273911"/>
            <a:ext cx="8048073" cy="1098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REFERENCES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54258" y="3147522"/>
            <a:ext cx="17394743" cy="4814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58" lvl="1" indent="-259079" algn="l">
              <a:lnSpc>
                <a:spcPts val="2999"/>
              </a:lnSpc>
              <a:buAutoNum type="arabicPeriod"/>
            </a:pPr>
            <a:r>
              <a:rPr lang="en-US" sz="23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Wang, H., Myint, S., Verma, V., Winetraub, Y., Yang, J., &amp; Cidon, A. (2026). Radshield: Software Radiation Protection for Commodity Hardware in Space. In en. In: ACM International Conference on Architectural Support for Programming Languages and Operating Systems.</a:t>
            </a:r>
          </a:p>
          <a:p>
            <a:pPr marL="518158" lvl="1" indent="-259079" algn="l">
              <a:lnSpc>
                <a:spcPts val="2999"/>
              </a:lnSpc>
              <a:buAutoNum type="arabicPeriod"/>
            </a:pPr>
            <a:r>
              <a:rPr lang="en-US" sz="23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Lange, K., Fontana, F., Rossi, F., Varile, M., &amp; Apruzzese, G. (2024, July). Machine Learning in Space: Surveying the Robustness of on-board ML models to Radiation. In 2024 IEEE Space Computing Conference (SCC) (pp. 51-64). IEEE.</a:t>
            </a:r>
          </a:p>
          <a:p>
            <a:pPr marL="518158" lvl="1" indent="-259079" algn="l">
              <a:lnSpc>
                <a:spcPts val="2999"/>
              </a:lnSpc>
              <a:buAutoNum type="arabicPeriod"/>
            </a:pPr>
            <a:r>
              <a:rPr lang="en-US" sz="23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Langer, D. D., Orlandić, M., Bakken, S., Birkeland, R., Garrett, J. L., Johansen, T. A., &amp; Sørensen, A. J. (2023). Robust and reconfigurable on-board processing for a hyperspectral imaging small satellite. Remote Sensing, 15(15), 3756.</a:t>
            </a:r>
          </a:p>
          <a:p>
            <a:pPr marL="518158" lvl="1" indent="-259079" algn="l">
              <a:lnSpc>
                <a:spcPts val="2999"/>
              </a:lnSpc>
              <a:buAutoNum type="arabicPeriod"/>
            </a:pPr>
            <a:r>
              <a:rPr lang="en-US" sz="23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Araújo, J., Monteiro, N. F., &amp; Pinto, R. (2025). COTS Small Board Computers for Resilient Sensor Data Acquisition and Processing in Nanosatellites: Challenges and Opportunities. IEEE Sensors Reviews.</a:t>
            </a:r>
          </a:p>
          <a:p>
            <a:pPr marL="518158" lvl="1" indent="-259079" algn="l">
              <a:lnSpc>
                <a:spcPts val="2999"/>
              </a:lnSpc>
              <a:buAutoNum type="arabicPeriod"/>
            </a:pPr>
            <a:r>
              <a:rPr lang="en-US" sz="23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Purle-Kopacz, A. (2025). Fault Tolerant Mechanism for Space Distributed Systems.</a:t>
            </a:r>
          </a:p>
          <a:p>
            <a:pPr marL="518158" lvl="1" indent="-259079" algn="l">
              <a:lnSpc>
                <a:spcPts val="2999"/>
              </a:lnSpc>
              <a:buAutoNum type="arabicPeriod"/>
            </a:pPr>
            <a:r>
              <a:rPr lang="en-US" sz="23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Canva. (2025). Canva [Graphic design software]. Canva. </a:t>
            </a:r>
            <a:r>
              <a:rPr lang="en-US" sz="2399" u="sng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  <a:hlinkClick r:id="rId3" tooltip="https://www.canva.com"/>
              </a:rPr>
              <a:t>https://www.canva.com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2888" b="-12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1028700"/>
            <a:ext cx="5237470" cy="3055912"/>
          </a:xfrm>
          <a:custGeom>
            <a:avLst/>
            <a:gdLst/>
            <a:ahLst/>
            <a:cxnLst/>
            <a:rect l="l" t="t" r="r" b="b"/>
            <a:pathLst>
              <a:path w="5237470" h="3055912">
                <a:moveTo>
                  <a:pt x="0" y="0"/>
                </a:moveTo>
                <a:lnTo>
                  <a:pt x="5237470" y="0"/>
                </a:lnTo>
                <a:lnTo>
                  <a:pt x="5237470" y="3055912"/>
                </a:lnTo>
                <a:lnTo>
                  <a:pt x="0" y="30559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119427" y="3857600"/>
            <a:ext cx="14049145" cy="2352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701"/>
              </a:lnSpc>
            </a:pPr>
            <a:r>
              <a:rPr lang="en-US" sz="14961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THANK YOU!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238985" y="868363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0F0E0E"/>
                </a:solidFill>
                <a:latin typeface="Garet Light"/>
                <a:ea typeface="Garet Light"/>
                <a:cs typeface="Garet Light"/>
                <a:sym typeface="Garet Light"/>
              </a:rPr>
              <a:t>HOME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04014" y="490762"/>
            <a:ext cx="17155473" cy="9416117"/>
            <a:chOff x="0" y="0"/>
            <a:chExt cx="4518314" cy="24799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18314" cy="2479965"/>
            </a:xfrm>
            <a:custGeom>
              <a:avLst/>
              <a:gdLst/>
              <a:ahLst/>
              <a:cxnLst/>
              <a:rect l="l" t="t" r="r" b="b"/>
              <a:pathLst>
                <a:path w="4518314" h="2479965">
                  <a:moveTo>
                    <a:pt x="23015" y="0"/>
                  </a:moveTo>
                  <a:lnTo>
                    <a:pt x="4495299" y="0"/>
                  </a:lnTo>
                  <a:cubicBezTo>
                    <a:pt x="4508010" y="0"/>
                    <a:pt x="4518314" y="10304"/>
                    <a:pt x="4518314" y="23015"/>
                  </a:cubicBezTo>
                  <a:lnTo>
                    <a:pt x="4518314" y="2456950"/>
                  </a:lnTo>
                  <a:cubicBezTo>
                    <a:pt x="4518314" y="2469661"/>
                    <a:pt x="4508010" y="2479965"/>
                    <a:pt x="4495299" y="2479965"/>
                  </a:cubicBezTo>
                  <a:lnTo>
                    <a:pt x="23015" y="2479965"/>
                  </a:lnTo>
                  <a:cubicBezTo>
                    <a:pt x="10304" y="2479965"/>
                    <a:pt x="0" y="2469661"/>
                    <a:pt x="0" y="2456950"/>
                  </a:cubicBezTo>
                  <a:lnTo>
                    <a:pt x="0" y="23015"/>
                  </a:lnTo>
                  <a:cubicBezTo>
                    <a:pt x="0" y="10304"/>
                    <a:pt x="10304" y="0"/>
                    <a:pt x="23015" y="0"/>
                  </a:cubicBezTo>
                  <a:close/>
                </a:path>
              </a:pathLst>
            </a:custGeom>
            <a:solidFill>
              <a:srgbClr val="0F0E0E">
                <a:alpha val="78824"/>
              </a:srgbClr>
            </a:solidFill>
            <a:ln w="19050" cap="rnd">
              <a:gradFill>
                <a:gsLst>
                  <a:gs pos="0">
                    <a:srgbClr val="000000">
                      <a:alpha val="79000"/>
                    </a:srgbClr>
                  </a:gs>
                  <a:gs pos="100000">
                    <a:srgbClr val="737373">
                      <a:alpha val="79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18314" cy="2489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984102" y="1513803"/>
            <a:ext cx="10395298" cy="7744497"/>
          </a:xfrm>
          <a:custGeom>
            <a:avLst/>
            <a:gdLst/>
            <a:ahLst/>
            <a:cxnLst/>
            <a:rect l="l" t="t" r="r" b="b"/>
            <a:pathLst>
              <a:path w="10395298" h="7744497">
                <a:moveTo>
                  <a:pt x="0" y="0"/>
                </a:moveTo>
                <a:lnTo>
                  <a:pt x="10395298" y="0"/>
                </a:lnTo>
                <a:lnTo>
                  <a:pt x="10395298" y="7744497"/>
                </a:lnTo>
                <a:lnTo>
                  <a:pt x="0" y="77444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180371" y="-201751"/>
            <a:ext cx="4451111" cy="3154725"/>
          </a:xfrm>
          <a:custGeom>
            <a:avLst/>
            <a:gdLst/>
            <a:ahLst/>
            <a:cxnLst/>
            <a:rect l="l" t="t" r="r" b="b"/>
            <a:pathLst>
              <a:path w="4451111" h="3154725">
                <a:moveTo>
                  <a:pt x="0" y="0"/>
                </a:moveTo>
                <a:lnTo>
                  <a:pt x="4451111" y="0"/>
                </a:lnTo>
                <a:lnTo>
                  <a:pt x="4451111" y="3154725"/>
                </a:lnTo>
                <a:lnTo>
                  <a:pt x="0" y="31547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833225" y="662739"/>
            <a:ext cx="4621550" cy="7128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51"/>
              </a:lnSpc>
            </a:pPr>
            <a:r>
              <a:rPr lang="en-US" sz="46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AGENDA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03255" y="461054"/>
            <a:ext cx="17338117" cy="9364893"/>
            <a:chOff x="0" y="0"/>
            <a:chExt cx="4566418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66418" cy="2466474"/>
            </a:xfrm>
            <a:custGeom>
              <a:avLst/>
              <a:gdLst/>
              <a:ahLst/>
              <a:cxnLst/>
              <a:rect l="l" t="t" r="r" b="b"/>
              <a:pathLst>
                <a:path w="4566418" h="2466474">
                  <a:moveTo>
                    <a:pt x="22773" y="0"/>
                  </a:moveTo>
                  <a:lnTo>
                    <a:pt x="4543645" y="0"/>
                  </a:lnTo>
                  <a:cubicBezTo>
                    <a:pt x="4556222" y="0"/>
                    <a:pt x="4566418" y="10196"/>
                    <a:pt x="4566418" y="22773"/>
                  </a:cubicBezTo>
                  <a:lnTo>
                    <a:pt x="4566418" y="2443701"/>
                  </a:lnTo>
                  <a:cubicBezTo>
                    <a:pt x="4566418" y="2456278"/>
                    <a:pt x="4556222" y="2466474"/>
                    <a:pt x="4543645" y="2466474"/>
                  </a:cubicBezTo>
                  <a:lnTo>
                    <a:pt x="22773" y="2466474"/>
                  </a:lnTo>
                  <a:cubicBezTo>
                    <a:pt x="10196" y="2466474"/>
                    <a:pt x="0" y="2456278"/>
                    <a:pt x="0" y="2443701"/>
                  </a:cubicBezTo>
                  <a:lnTo>
                    <a:pt x="0" y="22773"/>
                  </a:lnTo>
                  <a:cubicBezTo>
                    <a:pt x="0" y="10196"/>
                    <a:pt x="10196" y="0"/>
                    <a:pt x="227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737373">
                      <a:alpha val="100000"/>
                    </a:srgbClr>
                  </a:gs>
                  <a:gs pos="100000">
                    <a:srgbClr val="000000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66418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9871412" y="3164731"/>
            <a:ext cx="6344749" cy="3957537"/>
          </a:xfrm>
          <a:custGeom>
            <a:avLst/>
            <a:gdLst/>
            <a:ahLst/>
            <a:cxnLst/>
            <a:rect l="l" t="t" r="r" b="b"/>
            <a:pathLst>
              <a:path w="6344749" h="3957537">
                <a:moveTo>
                  <a:pt x="0" y="0"/>
                </a:moveTo>
                <a:lnTo>
                  <a:pt x="6344749" y="0"/>
                </a:lnTo>
                <a:lnTo>
                  <a:pt x="6344749" y="3957538"/>
                </a:lnTo>
                <a:lnTo>
                  <a:pt x="0" y="39575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759213"/>
            <a:ext cx="16541898" cy="8203714"/>
            <a:chOff x="0" y="0"/>
            <a:chExt cx="4356714" cy="216064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356714" cy="2160649"/>
            </a:xfrm>
            <a:custGeom>
              <a:avLst/>
              <a:gdLst/>
              <a:ahLst/>
              <a:cxnLst/>
              <a:rect l="l" t="t" r="r" b="b"/>
              <a:pathLst>
                <a:path w="4356714" h="2160649">
                  <a:moveTo>
                    <a:pt x="23869" y="0"/>
                  </a:moveTo>
                  <a:lnTo>
                    <a:pt x="4332845" y="0"/>
                  </a:lnTo>
                  <a:cubicBezTo>
                    <a:pt x="4346027" y="0"/>
                    <a:pt x="4356714" y="10686"/>
                    <a:pt x="4356714" y="23869"/>
                  </a:cubicBezTo>
                  <a:lnTo>
                    <a:pt x="4356714" y="2136780"/>
                  </a:lnTo>
                  <a:cubicBezTo>
                    <a:pt x="4356714" y="2143110"/>
                    <a:pt x="4354199" y="2149182"/>
                    <a:pt x="4349723" y="2153658"/>
                  </a:cubicBezTo>
                  <a:cubicBezTo>
                    <a:pt x="4345246" y="2158134"/>
                    <a:pt x="4339175" y="2160649"/>
                    <a:pt x="4332845" y="2160649"/>
                  </a:cubicBezTo>
                  <a:lnTo>
                    <a:pt x="23869" y="2160649"/>
                  </a:lnTo>
                  <a:cubicBezTo>
                    <a:pt x="10686" y="2160649"/>
                    <a:pt x="0" y="2149962"/>
                    <a:pt x="0" y="2136780"/>
                  </a:cubicBezTo>
                  <a:lnTo>
                    <a:pt x="0" y="23869"/>
                  </a:lnTo>
                  <a:cubicBezTo>
                    <a:pt x="0" y="17539"/>
                    <a:pt x="2515" y="11467"/>
                    <a:pt x="6991" y="6991"/>
                  </a:cubicBezTo>
                  <a:cubicBezTo>
                    <a:pt x="11467" y="2515"/>
                    <a:pt x="17539" y="0"/>
                    <a:pt x="23869" y="0"/>
                  </a:cubicBezTo>
                  <a:close/>
                </a:path>
              </a:pathLst>
            </a:custGeom>
            <a:solidFill>
              <a:srgbClr val="0F0E0E">
                <a:alpha val="78824"/>
              </a:srgbClr>
            </a:solidFill>
            <a:ln w="19050" cap="rnd">
              <a:gradFill>
                <a:gsLst>
                  <a:gs pos="0">
                    <a:srgbClr val="000000">
                      <a:alpha val="79000"/>
                    </a:srgbClr>
                  </a:gs>
                  <a:gs pos="100000">
                    <a:srgbClr val="737373">
                      <a:alpha val="79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4356714" cy="21701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143637" y="2954168"/>
            <a:ext cx="15974086" cy="4921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3406" lvl="1" indent="-271703" algn="l">
              <a:lnSpc>
                <a:spcPts val="3523"/>
              </a:lnSpc>
              <a:buFont typeface="Arial"/>
              <a:buChar char="•"/>
            </a:pPr>
            <a:r>
              <a:rPr lang="en-US" sz="2516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Satellites are evolving into orbital edge computers, especially with LEO constellations like Starlink, and OneWeb.</a:t>
            </a:r>
          </a:p>
          <a:p>
            <a:pPr marL="543406" lvl="1" indent="-271703" algn="l">
              <a:lnSpc>
                <a:spcPts val="3523"/>
              </a:lnSpc>
              <a:buFont typeface="Arial"/>
              <a:buChar char="•"/>
            </a:pPr>
            <a:r>
              <a:rPr lang="en-US" sz="2516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Emerging LEO mega-constellations (Starlink, OneWeb) enable orbital edge computing, where data is processed directly on satellites instead of waiting for ground stations.</a:t>
            </a:r>
          </a:p>
          <a:p>
            <a:pPr marL="543406" lvl="1" indent="-271703" algn="l">
              <a:lnSpc>
                <a:spcPts val="3523"/>
              </a:lnSpc>
              <a:buFont typeface="Arial"/>
              <a:buChar char="•"/>
            </a:pPr>
            <a:r>
              <a:rPr lang="en-US" sz="2516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However, satellites operate in extremely harsh environments:</a:t>
            </a:r>
          </a:p>
          <a:p>
            <a:pPr marL="543406" lvl="1" indent="-271703" algn="just">
              <a:lnSpc>
                <a:spcPts val="3523"/>
              </a:lnSpc>
              <a:buAutoNum type="arabicPeriod"/>
            </a:pPr>
            <a:r>
              <a:rPr lang="en-US" sz="2516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Radiation faults (SEUs, SEFIs)</a:t>
            </a:r>
          </a:p>
          <a:p>
            <a:pPr marL="543406" lvl="1" indent="-271703" algn="just">
              <a:lnSpc>
                <a:spcPts val="3523"/>
              </a:lnSpc>
              <a:buAutoNum type="arabicPeriod"/>
            </a:pPr>
            <a:r>
              <a:rPr lang="en-US" sz="2516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Thermal cycling</a:t>
            </a:r>
          </a:p>
          <a:p>
            <a:pPr marL="543406" lvl="1" indent="-271703" algn="just">
              <a:lnSpc>
                <a:spcPts val="3523"/>
              </a:lnSpc>
              <a:buAutoNum type="arabicPeriod"/>
            </a:pPr>
            <a:r>
              <a:rPr lang="en-US" sz="2516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Limited compute resources</a:t>
            </a:r>
          </a:p>
          <a:p>
            <a:pPr marL="543406" lvl="1" indent="-271703" algn="just">
              <a:lnSpc>
                <a:spcPts val="3523"/>
              </a:lnSpc>
              <a:buAutoNum type="arabicPeriod"/>
            </a:pPr>
            <a:r>
              <a:rPr lang="en-US" sz="2516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Unstable ISL links</a:t>
            </a:r>
          </a:p>
          <a:p>
            <a:pPr algn="just">
              <a:lnSpc>
                <a:spcPts val="3523"/>
              </a:lnSpc>
            </a:pPr>
            <a:endParaRPr lang="en-US" sz="2516" dirty="0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marL="543406" lvl="1" indent="-271703" algn="just">
              <a:lnSpc>
                <a:spcPts val="3523"/>
              </a:lnSpc>
              <a:buFont typeface="Arial"/>
              <a:buChar char="•"/>
            </a:pPr>
            <a:r>
              <a:rPr lang="en-US" sz="2516" dirty="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Fault tolerance becomes essential for ensuring safety, reliability, and mission success.</a:t>
            </a:r>
          </a:p>
        </p:txBody>
      </p:sp>
      <p:sp>
        <p:nvSpPr>
          <p:cNvPr id="12" name="Freeform 12"/>
          <p:cNvSpPr/>
          <p:nvPr/>
        </p:nvSpPr>
        <p:spPr>
          <a:xfrm>
            <a:off x="16346974" y="6813201"/>
            <a:ext cx="2447248" cy="3173093"/>
          </a:xfrm>
          <a:custGeom>
            <a:avLst/>
            <a:gdLst/>
            <a:ahLst/>
            <a:cxnLst/>
            <a:rect l="l" t="t" r="r" b="b"/>
            <a:pathLst>
              <a:path w="2447248" h="3173093">
                <a:moveTo>
                  <a:pt x="0" y="0"/>
                </a:moveTo>
                <a:lnTo>
                  <a:pt x="2447248" y="0"/>
                </a:lnTo>
                <a:lnTo>
                  <a:pt x="2447248" y="3173093"/>
                </a:lnTo>
                <a:lnTo>
                  <a:pt x="0" y="31730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5386561" y="7406623"/>
            <a:ext cx="3112609" cy="3112609"/>
          </a:xfrm>
          <a:custGeom>
            <a:avLst/>
            <a:gdLst/>
            <a:ahLst/>
            <a:cxnLst/>
            <a:rect l="l" t="t" r="r" b="b"/>
            <a:pathLst>
              <a:path w="3112609" h="3112609">
                <a:moveTo>
                  <a:pt x="0" y="0"/>
                </a:moveTo>
                <a:lnTo>
                  <a:pt x="3112609" y="0"/>
                </a:lnTo>
                <a:lnTo>
                  <a:pt x="3112609" y="3112609"/>
                </a:lnTo>
                <a:lnTo>
                  <a:pt x="0" y="311260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-119039" y="-221167"/>
            <a:ext cx="3167117" cy="3060227"/>
          </a:xfrm>
          <a:custGeom>
            <a:avLst/>
            <a:gdLst/>
            <a:ahLst/>
            <a:cxnLst/>
            <a:rect l="l" t="t" r="r" b="b"/>
            <a:pathLst>
              <a:path w="3167117" h="3060227">
                <a:moveTo>
                  <a:pt x="0" y="0"/>
                </a:moveTo>
                <a:lnTo>
                  <a:pt x="3167117" y="0"/>
                </a:lnTo>
                <a:lnTo>
                  <a:pt x="3167117" y="3060227"/>
                </a:lnTo>
                <a:lnTo>
                  <a:pt x="0" y="30602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2086611" y="1270846"/>
            <a:ext cx="7410140" cy="1098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INTRODUCTION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737373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755552" y="877888"/>
            <a:ext cx="15503748" cy="8203366"/>
            <a:chOff x="0" y="0"/>
            <a:chExt cx="4083292" cy="216055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083292" cy="2160557"/>
            </a:xfrm>
            <a:custGeom>
              <a:avLst/>
              <a:gdLst/>
              <a:ahLst/>
              <a:cxnLst/>
              <a:rect l="l" t="t" r="r" b="b"/>
              <a:pathLst>
                <a:path w="4083292" h="2160557">
                  <a:moveTo>
                    <a:pt x="25467" y="0"/>
                  </a:moveTo>
                  <a:lnTo>
                    <a:pt x="4057824" y="0"/>
                  </a:lnTo>
                  <a:cubicBezTo>
                    <a:pt x="4064579" y="0"/>
                    <a:pt x="4071057" y="2683"/>
                    <a:pt x="4075833" y="7459"/>
                  </a:cubicBezTo>
                  <a:cubicBezTo>
                    <a:pt x="4080609" y="12235"/>
                    <a:pt x="4083292" y="18713"/>
                    <a:pt x="4083292" y="25467"/>
                  </a:cubicBezTo>
                  <a:lnTo>
                    <a:pt x="4083292" y="2135090"/>
                  </a:lnTo>
                  <a:cubicBezTo>
                    <a:pt x="4083292" y="2141844"/>
                    <a:pt x="4080609" y="2148322"/>
                    <a:pt x="4075833" y="2153098"/>
                  </a:cubicBezTo>
                  <a:cubicBezTo>
                    <a:pt x="4071057" y="2157874"/>
                    <a:pt x="4064579" y="2160557"/>
                    <a:pt x="4057824" y="2160557"/>
                  </a:cubicBezTo>
                  <a:lnTo>
                    <a:pt x="25467" y="2160557"/>
                  </a:lnTo>
                  <a:cubicBezTo>
                    <a:pt x="18713" y="2160557"/>
                    <a:pt x="12235" y="2157874"/>
                    <a:pt x="7459" y="2153098"/>
                  </a:cubicBezTo>
                  <a:cubicBezTo>
                    <a:pt x="2683" y="2148322"/>
                    <a:pt x="0" y="2141844"/>
                    <a:pt x="0" y="2135090"/>
                  </a:cubicBezTo>
                  <a:lnTo>
                    <a:pt x="0" y="25467"/>
                  </a:lnTo>
                  <a:cubicBezTo>
                    <a:pt x="0" y="18713"/>
                    <a:pt x="2683" y="12235"/>
                    <a:pt x="7459" y="7459"/>
                  </a:cubicBezTo>
                  <a:cubicBezTo>
                    <a:pt x="12235" y="2683"/>
                    <a:pt x="18713" y="0"/>
                    <a:pt x="25467" y="0"/>
                  </a:cubicBezTo>
                  <a:close/>
                </a:path>
              </a:pathLst>
            </a:custGeom>
            <a:solidFill>
              <a:srgbClr val="0F0E0E">
                <a:alpha val="78824"/>
              </a:srgbClr>
            </a:solidFill>
            <a:ln w="19050" cap="rnd">
              <a:gradFill>
                <a:gsLst>
                  <a:gs pos="0">
                    <a:srgbClr val="000000">
                      <a:alpha val="79000"/>
                    </a:srgbClr>
                  </a:gs>
                  <a:gs pos="100000">
                    <a:srgbClr val="737373">
                      <a:alpha val="79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4083292" cy="21700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86660" y="-311538"/>
            <a:ext cx="4246763" cy="3779619"/>
          </a:xfrm>
          <a:custGeom>
            <a:avLst/>
            <a:gdLst/>
            <a:ahLst/>
            <a:cxnLst/>
            <a:rect l="l" t="t" r="r" b="b"/>
            <a:pathLst>
              <a:path w="4246763" h="3779619">
                <a:moveTo>
                  <a:pt x="0" y="0"/>
                </a:moveTo>
                <a:lnTo>
                  <a:pt x="4246763" y="0"/>
                </a:lnTo>
                <a:lnTo>
                  <a:pt x="4246763" y="3779619"/>
                </a:lnTo>
                <a:lnTo>
                  <a:pt x="0" y="37796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6238985" y="868363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0F0E0E"/>
                </a:solidFill>
                <a:latin typeface="Garet Light"/>
                <a:ea typeface="Garet Light"/>
                <a:cs typeface="Garet Light"/>
                <a:sym typeface="Garet Light"/>
              </a:rPr>
              <a:t>HOME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830300" y="1559221"/>
            <a:ext cx="7354251" cy="723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97"/>
              </a:lnSpc>
            </a:pPr>
            <a:r>
              <a:rPr lang="en-US" sz="4638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GOAL OF THE STUDY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55552" y="2843930"/>
            <a:ext cx="15503748" cy="905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4"/>
              </a:lnSpc>
              <a:spcBef>
                <a:spcPct val="0"/>
              </a:spcBef>
            </a:pPr>
            <a:r>
              <a:rPr lang="en-US" sz="28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TO SYSTEMATICALLY ANALYZE FAULT TOLERANCE IN ORBITAL EDGE COMPUTING BY ANSWERING EIGHT RESEARCH QUESTIONS: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51178" y="4130386"/>
            <a:ext cx="14712496" cy="3603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02"/>
              </a:lnSpc>
              <a:spcBef>
                <a:spcPct val="0"/>
              </a:spcBef>
            </a:pPr>
            <a:r>
              <a:rPr lang="en-US" sz="256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1. WHAT FAULTS ARE MOST COMMON IN ORBITAL EDGE COMPUTING?</a:t>
            </a:r>
          </a:p>
          <a:p>
            <a:pPr algn="l">
              <a:lnSpc>
                <a:spcPts val="3202"/>
              </a:lnSpc>
              <a:spcBef>
                <a:spcPct val="0"/>
              </a:spcBef>
            </a:pPr>
            <a:r>
              <a:rPr lang="en-US" sz="256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2. WHAT FAULT-TOLERANCE TECHNIQUES ARE REPORTED FOR ORBITAL EDGE SYSTEMS?</a:t>
            </a:r>
          </a:p>
          <a:p>
            <a:pPr algn="l">
              <a:lnSpc>
                <a:spcPts val="3202"/>
              </a:lnSpc>
              <a:spcBef>
                <a:spcPct val="0"/>
              </a:spcBef>
            </a:pPr>
            <a:r>
              <a:rPr lang="en-US" sz="256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3. WHAT METRICS ARE USED TO EVALUATE FAULT TOLERANCE?</a:t>
            </a:r>
          </a:p>
          <a:p>
            <a:pPr algn="l">
              <a:lnSpc>
                <a:spcPts val="3202"/>
              </a:lnSpc>
              <a:spcBef>
                <a:spcPct val="0"/>
              </a:spcBef>
            </a:pPr>
            <a:r>
              <a:rPr lang="en-US" sz="256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4. WHAT TRADE-OFFS DO STUDIES REPORT WHEN ADDING FAULT TOLERANCE?</a:t>
            </a:r>
          </a:p>
          <a:p>
            <a:pPr algn="l">
              <a:lnSpc>
                <a:spcPts val="3202"/>
              </a:lnSpc>
              <a:spcBef>
                <a:spcPct val="0"/>
              </a:spcBef>
            </a:pPr>
            <a:r>
              <a:rPr lang="en-US" sz="256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5.WHAT ARE THE CURRENT APPROACHES TO FAULT TOLERANCE IN ORBITAL EDGE COMPUTING?</a:t>
            </a:r>
          </a:p>
          <a:p>
            <a:pPr algn="l">
              <a:lnSpc>
                <a:spcPts val="3202"/>
              </a:lnSpc>
              <a:spcBef>
                <a:spcPct val="0"/>
              </a:spcBef>
            </a:pPr>
            <a:r>
              <a:rPr lang="en-US" sz="256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6.WHAT CHALLENGES ARISE WHEN IMPLEMENTING FAULT TOLERANCE IN ORBITAL EDGE ENVIRONMENTS?</a:t>
            </a:r>
          </a:p>
          <a:p>
            <a:pPr algn="l">
              <a:lnSpc>
                <a:spcPts val="3202"/>
              </a:lnSpc>
              <a:spcBef>
                <a:spcPct val="0"/>
              </a:spcBef>
            </a:pPr>
            <a:r>
              <a:rPr lang="en-US" sz="256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7.WHAT EMERGING TECHNOLOGIES SUPPORT FAULT-TOLERANT ORBITAL EDGE COMPUTING?</a:t>
            </a:r>
          </a:p>
          <a:p>
            <a:pPr algn="l">
              <a:lnSpc>
                <a:spcPts val="3202"/>
              </a:lnSpc>
              <a:spcBef>
                <a:spcPct val="0"/>
              </a:spcBef>
            </a:pPr>
            <a:r>
              <a:rPr lang="en-US" sz="256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8.WHAT FUTURE RESEARCH DIRECTIONS EXIST?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737373">
                      <a:alpha val="100000"/>
                    </a:srgbClr>
                  </a:gs>
                  <a:gs pos="100000">
                    <a:srgbClr val="000000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56445" y="990600"/>
            <a:ext cx="13775110" cy="1098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RESEARCH METHODOLOGY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072730" y="2396719"/>
            <a:ext cx="14049484" cy="7272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12"/>
              </a:lnSpc>
            </a:pPr>
            <a:r>
              <a:rPr lang="en-US" sz="2437">
                <a:solidFill>
                  <a:srgbClr val="C1FF72"/>
                </a:solidFill>
                <a:latin typeface="Garet"/>
                <a:ea typeface="Garet"/>
                <a:cs typeface="Garet"/>
                <a:sym typeface="Garet"/>
              </a:rPr>
              <a:t>Followed a formal SLR process.</a:t>
            </a:r>
          </a:p>
          <a:p>
            <a:pPr algn="l">
              <a:lnSpc>
                <a:spcPts val="3412"/>
              </a:lnSpc>
            </a:pPr>
            <a:endParaRPr lang="en-US" sz="2437">
              <a:solidFill>
                <a:srgbClr val="C1FF72"/>
              </a:solidFill>
              <a:latin typeface="Garet"/>
              <a:ea typeface="Garet"/>
              <a:cs typeface="Garet"/>
              <a:sym typeface="Garet"/>
            </a:endParaRPr>
          </a:p>
          <a:p>
            <a:pPr algn="l">
              <a:lnSpc>
                <a:spcPts val="3412"/>
              </a:lnSpc>
            </a:pPr>
            <a:r>
              <a:rPr lang="en-US" sz="2437">
                <a:solidFill>
                  <a:srgbClr val="FFCC00"/>
                </a:solidFill>
                <a:latin typeface="Garet"/>
                <a:ea typeface="Garet"/>
                <a:cs typeface="Garet"/>
                <a:sym typeface="Garet"/>
              </a:rPr>
              <a:t>Search Strings</a:t>
            </a:r>
          </a:p>
          <a:p>
            <a:pPr marL="526182" lvl="1" indent="-263091" algn="l">
              <a:lnSpc>
                <a:spcPts val="3412"/>
              </a:lnSpc>
              <a:buFont typeface="Arial"/>
              <a:buChar char="•"/>
            </a:pPr>
            <a:r>
              <a:rPr lang="en-US" sz="243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Fault tolerance, orbital edge computing, Low earth orbit, Survey, satellite edge computing, Case study, Onboard edge computing, Fault mitigation etc.</a:t>
            </a:r>
          </a:p>
          <a:p>
            <a:pPr algn="l">
              <a:lnSpc>
                <a:spcPts val="3412"/>
              </a:lnSpc>
            </a:pPr>
            <a:endParaRPr lang="en-US" sz="2437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l">
              <a:lnSpc>
                <a:spcPts val="3412"/>
              </a:lnSpc>
            </a:pPr>
            <a:r>
              <a:rPr lang="en-US" sz="2437">
                <a:solidFill>
                  <a:srgbClr val="FFCC00"/>
                </a:solidFill>
                <a:latin typeface="Garet"/>
                <a:ea typeface="Garet"/>
                <a:cs typeface="Garet"/>
                <a:sym typeface="Garet"/>
              </a:rPr>
              <a:t>Databases Searched:</a:t>
            </a:r>
            <a:r>
              <a:rPr lang="en-US" sz="243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Google Scholar</a:t>
            </a:r>
          </a:p>
          <a:p>
            <a:pPr algn="l">
              <a:lnSpc>
                <a:spcPts val="3412"/>
              </a:lnSpc>
            </a:pPr>
            <a:endParaRPr lang="en-US" sz="2437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algn="l">
              <a:lnSpc>
                <a:spcPts val="3412"/>
              </a:lnSpc>
            </a:pPr>
            <a:r>
              <a:rPr lang="en-US" sz="2437">
                <a:solidFill>
                  <a:srgbClr val="FFCC00"/>
                </a:solidFill>
                <a:latin typeface="Garet"/>
                <a:ea typeface="Garet"/>
                <a:cs typeface="Garet"/>
                <a:sym typeface="Garet"/>
              </a:rPr>
              <a:t>Review Methodology:</a:t>
            </a:r>
          </a:p>
          <a:p>
            <a:pPr marL="526182" lvl="1" indent="-263091" algn="l">
              <a:lnSpc>
                <a:spcPts val="3412"/>
              </a:lnSpc>
              <a:buAutoNum type="arabicPeriod"/>
            </a:pPr>
            <a:r>
              <a:rPr lang="en-US" sz="243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Title screening</a:t>
            </a:r>
          </a:p>
          <a:p>
            <a:pPr marL="526182" lvl="1" indent="-263091" algn="l">
              <a:lnSpc>
                <a:spcPts val="3412"/>
              </a:lnSpc>
              <a:buAutoNum type="arabicPeriod"/>
            </a:pPr>
            <a:r>
              <a:rPr lang="en-US" sz="243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Abstract and conclusion screening</a:t>
            </a:r>
          </a:p>
          <a:p>
            <a:pPr marL="526182" lvl="1" indent="-263091" algn="l">
              <a:lnSpc>
                <a:spcPts val="3412"/>
              </a:lnSpc>
              <a:buAutoNum type="arabicPeriod"/>
            </a:pPr>
            <a:r>
              <a:rPr lang="en-US" sz="243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Full-text screening</a:t>
            </a:r>
          </a:p>
          <a:p>
            <a:pPr algn="l">
              <a:lnSpc>
                <a:spcPts val="3412"/>
              </a:lnSpc>
            </a:pPr>
            <a:endParaRPr lang="en-US" sz="2437">
              <a:solidFill>
                <a:srgbClr val="FFFFFF"/>
              </a:solidFill>
              <a:latin typeface="Garet"/>
              <a:ea typeface="Garet"/>
              <a:cs typeface="Garet"/>
              <a:sym typeface="Garet"/>
            </a:endParaRPr>
          </a:p>
          <a:p>
            <a:pPr marL="526182" lvl="1" indent="-263091" algn="l">
              <a:lnSpc>
                <a:spcPts val="3412"/>
              </a:lnSpc>
              <a:buFont typeface="Arial"/>
              <a:buChar char="•"/>
            </a:pPr>
            <a:r>
              <a:rPr lang="en-US" sz="243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At each step, papers were removed unless they directly addressed orbital edge computing and fault tolerance.</a:t>
            </a:r>
          </a:p>
          <a:p>
            <a:pPr marL="526182" lvl="1" indent="-263091" algn="l">
              <a:lnSpc>
                <a:spcPts val="3412"/>
              </a:lnSpc>
              <a:buFont typeface="Arial"/>
              <a:buChar char="•"/>
            </a:pPr>
            <a:r>
              <a:rPr lang="en-US" sz="2437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 used only the papers that aligned with my research topic and all eight research questions.</a:t>
            </a:r>
          </a:p>
        </p:txBody>
      </p:sp>
      <p:sp>
        <p:nvSpPr>
          <p:cNvPr id="10" name="Freeform 10"/>
          <p:cNvSpPr/>
          <p:nvPr/>
        </p:nvSpPr>
        <p:spPr>
          <a:xfrm>
            <a:off x="-765562" y="-953175"/>
            <a:ext cx="3963749" cy="3963749"/>
          </a:xfrm>
          <a:custGeom>
            <a:avLst/>
            <a:gdLst/>
            <a:ahLst/>
            <a:cxnLst/>
            <a:rect l="l" t="t" r="r" b="b"/>
            <a:pathLst>
              <a:path w="3963749" h="3963749">
                <a:moveTo>
                  <a:pt x="0" y="0"/>
                </a:moveTo>
                <a:lnTo>
                  <a:pt x="3963750" y="0"/>
                </a:lnTo>
                <a:lnTo>
                  <a:pt x="3963750" y="3963750"/>
                </a:lnTo>
                <a:lnTo>
                  <a:pt x="0" y="39637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737373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493371" y="2537442"/>
            <a:ext cx="11301259" cy="5466984"/>
          </a:xfrm>
          <a:custGeom>
            <a:avLst/>
            <a:gdLst/>
            <a:ahLst/>
            <a:cxnLst/>
            <a:rect l="l" t="t" r="r" b="b"/>
            <a:pathLst>
              <a:path w="11301259" h="5466984">
                <a:moveTo>
                  <a:pt x="0" y="0"/>
                </a:moveTo>
                <a:lnTo>
                  <a:pt x="11301258" y="0"/>
                </a:lnTo>
                <a:lnTo>
                  <a:pt x="11301258" y="5466984"/>
                </a:lnTo>
                <a:lnTo>
                  <a:pt x="0" y="54669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5805597" y="0"/>
            <a:ext cx="3103460" cy="1893871"/>
          </a:xfrm>
          <a:custGeom>
            <a:avLst/>
            <a:gdLst/>
            <a:ahLst/>
            <a:cxnLst/>
            <a:rect l="l" t="t" r="r" b="b"/>
            <a:pathLst>
              <a:path w="3103460" h="1893871">
                <a:moveTo>
                  <a:pt x="0" y="0"/>
                </a:moveTo>
                <a:lnTo>
                  <a:pt x="3103459" y="0"/>
                </a:lnTo>
                <a:lnTo>
                  <a:pt x="3103459" y="1893871"/>
                </a:lnTo>
                <a:lnTo>
                  <a:pt x="0" y="18938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316" r="-4316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22405" y="788491"/>
            <a:ext cx="12643190" cy="1913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25"/>
              </a:lnSpc>
            </a:pPr>
            <a:r>
              <a:rPr lang="en-US" sz="61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RESEARCH METHODOLOGY OUTCOMES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848256" y="7947276"/>
            <a:ext cx="10591487" cy="905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CC00"/>
                </a:solidFill>
                <a:latin typeface="Garet"/>
                <a:ea typeface="Garet"/>
                <a:cs typeface="Garet"/>
                <a:sym typeface="Garet"/>
              </a:rPr>
              <a:t>These 19 papers form the evidence base for the taxonomy and analysis.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737373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482403" y="2702273"/>
            <a:ext cx="3727923" cy="2861531"/>
          </a:xfrm>
          <a:custGeom>
            <a:avLst/>
            <a:gdLst/>
            <a:ahLst/>
            <a:cxnLst/>
            <a:rect l="l" t="t" r="r" b="b"/>
            <a:pathLst>
              <a:path w="3727923" h="2861531">
                <a:moveTo>
                  <a:pt x="0" y="0"/>
                </a:moveTo>
                <a:lnTo>
                  <a:pt x="3727923" y="0"/>
                </a:lnTo>
                <a:lnTo>
                  <a:pt x="3727923" y="2861531"/>
                </a:lnTo>
                <a:lnTo>
                  <a:pt x="0" y="28615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311027" y="2702273"/>
            <a:ext cx="3519355" cy="2861531"/>
          </a:xfrm>
          <a:custGeom>
            <a:avLst/>
            <a:gdLst/>
            <a:ahLst/>
            <a:cxnLst/>
            <a:rect l="l" t="t" r="r" b="b"/>
            <a:pathLst>
              <a:path w="3519355" h="2861531">
                <a:moveTo>
                  <a:pt x="0" y="0"/>
                </a:moveTo>
                <a:lnTo>
                  <a:pt x="3519355" y="0"/>
                </a:lnTo>
                <a:lnTo>
                  <a:pt x="3519355" y="2861531"/>
                </a:lnTo>
                <a:lnTo>
                  <a:pt x="0" y="28615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5237610" y="6058269"/>
            <a:ext cx="3727923" cy="3054825"/>
          </a:xfrm>
          <a:custGeom>
            <a:avLst/>
            <a:gdLst/>
            <a:ahLst/>
            <a:cxnLst/>
            <a:rect l="l" t="t" r="r" b="b"/>
            <a:pathLst>
              <a:path w="3727923" h="3054825">
                <a:moveTo>
                  <a:pt x="0" y="0"/>
                </a:moveTo>
                <a:lnTo>
                  <a:pt x="3727923" y="0"/>
                </a:lnTo>
                <a:lnTo>
                  <a:pt x="3727923" y="3054826"/>
                </a:lnTo>
                <a:lnTo>
                  <a:pt x="0" y="30548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622752" y="6058269"/>
            <a:ext cx="4039682" cy="3054825"/>
          </a:xfrm>
          <a:custGeom>
            <a:avLst/>
            <a:gdLst/>
            <a:ahLst/>
            <a:cxnLst/>
            <a:rect l="l" t="t" r="r" b="b"/>
            <a:pathLst>
              <a:path w="4039682" h="3054825">
                <a:moveTo>
                  <a:pt x="0" y="0"/>
                </a:moveTo>
                <a:lnTo>
                  <a:pt x="4039682" y="0"/>
                </a:lnTo>
                <a:lnTo>
                  <a:pt x="4039682" y="3054826"/>
                </a:lnTo>
                <a:lnTo>
                  <a:pt x="0" y="30548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822405" y="788491"/>
            <a:ext cx="12643190" cy="1913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25"/>
              </a:lnSpc>
            </a:pPr>
            <a:r>
              <a:rPr lang="en-US" sz="61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RESEARCH METHODOLOGY OUTCOMES</a:t>
            </a:r>
          </a:p>
        </p:txBody>
      </p:sp>
      <p:sp>
        <p:nvSpPr>
          <p:cNvPr id="13" name="Freeform 13"/>
          <p:cNvSpPr/>
          <p:nvPr/>
        </p:nvSpPr>
        <p:spPr>
          <a:xfrm>
            <a:off x="15805597" y="0"/>
            <a:ext cx="3103460" cy="1893871"/>
          </a:xfrm>
          <a:custGeom>
            <a:avLst/>
            <a:gdLst/>
            <a:ahLst/>
            <a:cxnLst/>
            <a:rect l="l" t="t" r="r" b="b"/>
            <a:pathLst>
              <a:path w="3103460" h="1893871">
                <a:moveTo>
                  <a:pt x="0" y="0"/>
                </a:moveTo>
                <a:lnTo>
                  <a:pt x="3103459" y="0"/>
                </a:lnTo>
                <a:lnTo>
                  <a:pt x="3103459" y="1893871"/>
                </a:lnTo>
                <a:lnTo>
                  <a:pt x="0" y="18938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316" r="-4316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737373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5029200" y="1028700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221195" y="1953648"/>
            <a:ext cx="13843982" cy="7181566"/>
          </a:xfrm>
          <a:custGeom>
            <a:avLst/>
            <a:gdLst/>
            <a:ahLst/>
            <a:cxnLst/>
            <a:rect l="l" t="t" r="r" b="b"/>
            <a:pathLst>
              <a:path w="13843982" h="7181566">
                <a:moveTo>
                  <a:pt x="0" y="0"/>
                </a:moveTo>
                <a:lnTo>
                  <a:pt x="13843982" y="0"/>
                </a:lnTo>
                <a:lnTo>
                  <a:pt x="13843982" y="7181566"/>
                </a:lnTo>
                <a:lnTo>
                  <a:pt x="0" y="71815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238985" y="868363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0F0E0E"/>
                </a:solidFill>
                <a:latin typeface="Garet Light"/>
                <a:ea typeface="Garet Light"/>
                <a:cs typeface="Garet Light"/>
                <a:sym typeface="Garet Light"/>
              </a:rPr>
              <a:t>HOME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317467" y="611215"/>
            <a:ext cx="9653067" cy="1098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TAXONOMY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3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6628" y="461054"/>
            <a:ext cx="17394743" cy="9364893"/>
            <a:chOff x="0" y="0"/>
            <a:chExt cx="4581332" cy="246647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581332" cy="2466474"/>
            </a:xfrm>
            <a:custGeom>
              <a:avLst/>
              <a:gdLst/>
              <a:ahLst/>
              <a:cxnLst/>
              <a:rect l="l" t="t" r="r" b="b"/>
              <a:pathLst>
                <a:path w="4581332" h="2466474">
                  <a:moveTo>
                    <a:pt x="22699" y="0"/>
                  </a:moveTo>
                  <a:lnTo>
                    <a:pt x="4558633" y="0"/>
                  </a:lnTo>
                  <a:cubicBezTo>
                    <a:pt x="4571169" y="0"/>
                    <a:pt x="4581332" y="10163"/>
                    <a:pt x="4581332" y="22699"/>
                  </a:cubicBezTo>
                  <a:lnTo>
                    <a:pt x="4581332" y="2443775"/>
                  </a:lnTo>
                  <a:cubicBezTo>
                    <a:pt x="4581332" y="2456311"/>
                    <a:pt x="4571169" y="2466474"/>
                    <a:pt x="4558633" y="2466474"/>
                  </a:cubicBezTo>
                  <a:lnTo>
                    <a:pt x="22699" y="2466474"/>
                  </a:lnTo>
                  <a:cubicBezTo>
                    <a:pt x="10163" y="2466474"/>
                    <a:pt x="0" y="2456311"/>
                    <a:pt x="0" y="2443775"/>
                  </a:cubicBezTo>
                  <a:lnTo>
                    <a:pt x="0" y="22699"/>
                  </a:lnTo>
                  <a:cubicBezTo>
                    <a:pt x="0" y="10163"/>
                    <a:pt x="10163" y="0"/>
                    <a:pt x="2269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737373">
                      <a:alpha val="100000"/>
                    </a:srgbClr>
                  </a:gs>
                  <a:gs pos="100000">
                    <a:srgbClr val="000000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4581332" cy="2475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6922047" y="-327444"/>
            <a:ext cx="1838648" cy="1904438"/>
          </a:xfrm>
          <a:custGeom>
            <a:avLst/>
            <a:gdLst/>
            <a:ahLst/>
            <a:cxnLst/>
            <a:rect l="l" t="t" r="r" b="b"/>
            <a:pathLst>
              <a:path w="1838648" h="1904438">
                <a:moveTo>
                  <a:pt x="0" y="0"/>
                </a:moveTo>
                <a:lnTo>
                  <a:pt x="1838649" y="0"/>
                </a:lnTo>
                <a:lnTo>
                  <a:pt x="1838649" y="1904438"/>
                </a:lnTo>
                <a:lnTo>
                  <a:pt x="0" y="19044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238985" y="868363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0F0E0E"/>
                </a:solidFill>
                <a:latin typeface="Garet Light"/>
                <a:ea typeface="Garet Light"/>
                <a:cs typeface="Garet Light"/>
                <a:sym typeface="Garet Light"/>
              </a:rPr>
              <a:t>HOME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805597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NEXT &gt;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9248775"/>
            <a:ext cx="1453703" cy="311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&lt; BACK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19756" y="1136571"/>
            <a:ext cx="13740403" cy="1098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PAPER-1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19756" y="2606674"/>
            <a:ext cx="15402292" cy="6166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Author and title:</a:t>
            </a: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 Wang et al. (2026), RadShield: Software Radiation Protection for Commodity Hardware in Space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What has been done?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Introduces a software-based radiation protection layer for COTS boards.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Implements program-level redundancy, memory protection, and selective hardening.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Demonstrates significant SEU resilience without modifying hardware.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Limitations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Only evaluated on small-scale benchmarks.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Limited real orbital testing.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Higher overhead for intensive workloads.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l">
              <a:lnSpc>
                <a:spcPts val="2749"/>
              </a:lnSpc>
              <a:spcBef>
                <a:spcPct val="0"/>
              </a:spcBef>
            </a:pPr>
            <a:r>
              <a:rPr lang="en-US" sz="2199">
                <a:solidFill>
                  <a:srgbClr val="FFCC00"/>
                </a:solidFill>
                <a:latin typeface="Garet Light"/>
                <a:ea typeface="Garet Light"/>
                <a:cs typeface="Garet Light"/>
                <a:sym typeface="Garet Light"/>
              </a:rPr>
              <a:t>Future Directions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Integration with ML-based fault prediction.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Extension to full satellite subsystems.</a:t>
            </a:r>
          </a:p>
          <a:p>
            <a:pPr marL="474979" lvl="1" indent="-237490" algn="l">
              <a:lnSpc>
                <a:spcPts val="2749"/>
              </a:lnSpc>
              <a:spcBef>
                <a:spcPct val="0"/>
              </a:spcBef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Real in-orbit deployment and verification.</a:t>
            </a:r>
          </a:p>
          <a:p>
            <a:pPr algn="l">
              <a:lnSpc>
                <a:spcPts val="2749"/>
              </a:lnSpc>
              <a:spcBef>
                <a:spcPct val="0"/>
              </a:spcBef>
            </a:pPr>
            <a:endParaRPr lang="en-US" sz="2199">
              <a:solidFill>
                <a:srgbClr val="FFFFFF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2396</Words>
  <Application>Microsoft Office PowerPoint</Application>
  <PresentationFormat>Custom</PresentationFormat>
  <Paragraphs>388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Garet Light</vt:lpstr>
      <vt:lpstr>Open Sans</vt:lpstr>
      <vt:lpstr>Garet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White Modern Star Outer Space Galaxy Illustrative The Universe Exploration Presentation</dc:title>
  <cp:lastModifiedBy>Aliasgar Mithawala</cp:lastModifiedBy>
  <cp:revision>10</cp:revision>
  <dcterms:created xsi:type="dcterms:W3CDTF">2006-08-16T00:00:00Z</dcterms:created>
  <dcterms:modified xsi:type="dcterms:W3CDTF">2025-11-25T20:32:41Z</dcterms:modified>
  <dc:identifier>DAG5q_A1NAo</dc:identifier>
</cp:coreProperties>
</file>

<file path=docProps/thumbnail.jpeg>
</file>